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5" r:id="rId4"/>
    <p:sldId id="263" r:id="rId5"/>
    <p:sldId id="26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99FF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3F73AC8-395E-468A-A7B9-5796282B15D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3238-1931-4309-99D9-97A66DC422B7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898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3AC8-395E-468A-A7B9-5796282B15D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3238-1931-4309-99D9-97A66DC4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3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3AC8-395E-468A-A7B9-5796282B15D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3238-1931-4309-99D9-97A66DC422B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42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3AC8-395E-468A-A7B9-5796282B15D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3238-1931-4309-99D9-97A66DC4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3AC8-395E-468A-A7B9-5796282B15D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3238-1931-4309-99D9-97A66DC422B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514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3AC8-395E-468A-A7B9-5796282B15D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3238-1931-4309-99D9-97A66DC4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1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3AC8-395E-468A-A7B9-5796282B15D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3238-1931-4309-99D9-97A66DC4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2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3AC8-395E-468A-A7B9-5796282B15D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3238-1931-4309-99D9-97A66DC4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9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3AC8-395E-468A-A7B9-5796282B15D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3238-1931-4309-99D9-97A66DC4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8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3AC8-395E-468A-A7B9-5796282B15D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3238-1931-4309-99D9-97A66DC4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9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3AC8-395E-468A-A7B9-5796282B15D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3238-1931-4309-99D9-97A66DC422B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10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3F73AC8-395E-468A-A7B9-5796282B15DC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29F3238-1931-4309-99D9-97A66DC422B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98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43637"/>
            <a:ext cx="4982308" cy="1379539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0070C0"/>
                </a:solidFill>
              </a:rPr>
              <a:t>Offre</a:t>
            </a:r>
            <a:r>
              <a:rPr lang="en-US" sz="3600" dirty="0" smtClean="0">
                <a:solidFill>
                  <a:srgbClr val="0070C0"/>
                </a:solidFill>
              </a:rPr>
              <a:t> de prix pour la participation des </a:t>
            </a:r>
            <a:r>
              <a:rPr lang="fr-FR" sz="3600" dirty="0" smtClean="0">
                <a:solidFill>
                  <a:srgbClr val="0070C0"/>
                </a:solidFill>
              </a:rPr>
              <a:t>exposants</a:t>
            </a:r>
            <a:r>
              <a:rPr lang="bg-BG" sz="3600" dirty="0" smtClean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624" y="5120600"/>
            <a:ext cx="745704" cy="1185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476" y="5043637"/>
            <a:ext cx="2316681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1273" y="585216"/>
            <a:ext cx="10547927" cy="149961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Zagora expo </a:t>
            </a:r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8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huiles</a:t>
            </a:r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essentielles</a:t>
            </a:r>
            <a:endParaRPr lang="bg-BG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1273" y="2189017"/>
            <a:ext cx="4947734" cy="45898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</a:rPr>
              <a:t>Description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L’exposition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internationale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commerciale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 “ZAGORA 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EXPO”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est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un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év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é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nement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pour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huiles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essentielles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, cultures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d’huiles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essentielles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machinerie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agricole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parfumerie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et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cosmétique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L’organisateur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du forum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est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ville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Stara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Zagora. </a:t>
            </a:r>
            <a:endParaRPr lang="ru-RU" sz="21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L’exposition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s’organise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avec 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participation 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et 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coopération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Chambre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de Commerce et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d’Industrie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Franco –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Bulgare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, la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Chambre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de Commerce et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d’Industrie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Germano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Bulgare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ainsi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que les Services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commerciaux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auprès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des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Ambassades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Bulgares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Allemagne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Autriche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Italie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Espagne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, Pays – Bas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Grèce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Turquie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Roumanie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et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Géorgie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algn="just"/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“ZAGORA EXPO”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comprend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la participation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internationale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différents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types de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producteurs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consommateurs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et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entreprises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agricoles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des 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pays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Européens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et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voisins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expérimentés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dans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le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secteur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“Cultures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d’huiles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essentielles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”.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L’ambition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des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organisateurs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est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d’imposer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l’exposition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tant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que forum unique sur les Balkans 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et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économiquement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viable. 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L’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événement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représente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une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plateforme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de commerce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d’huiles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essentielles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, un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pont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entre les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membres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traditionnels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du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secteur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industriel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et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l’agriculture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</a:rPr>
              <a:t>moderne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1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2674" y="2189018"/>
            <a:ext cx="5026526" cy="41203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Structure de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ZAGORA EXPO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Exposants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 exploitations et des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producteurs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agricoles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des unit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es de transformation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(distilleries),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commerçants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d’huiles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des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consommateurs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larges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d’huiles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essentielles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et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producteurs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produits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cosmétiques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pharmacologiques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biologiques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et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autres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des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producteurs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machinerie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agricole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équipement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industriel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pour les distilleries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Pannel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académique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Université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Trakia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Instituts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scientifiques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français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Institut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de la Rose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dans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ville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Kazanlak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Evénements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conjoints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Route du Vin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Route de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la Santé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Passage Artisanal et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Ateliers pour les enfants, une Parade de Voitures Anciennes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pannel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quotidien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présentation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pour les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exposants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274" y="701193"/>
            <a:ext cx="2316681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1273" y="585216"/>
            <a:ext cx="10547927" cy="11497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 que propose </a:t>
            </a:r>
            <a:r>
              <a:rPr lang="en-US" sz="2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l’exposition</a:t>
            </a:r>
            <a:r>
              <a:rPr lang="bg-BG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bg-BG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1273" y="1938216"/>
            <a:ext cx="4913035" cy="4064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</a:rPr>
              <a:t>Avantages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Présentation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vos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produits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et services de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manière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la plus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efficace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– le concept des surfaces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d’exposition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offre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une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visibilité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parfaite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et un flux de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visiteurs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à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travers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chaque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stand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d’exposition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Un contact direct avec des hommes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d’affaires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régionaux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et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internationaux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des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gestionnaires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supérieurs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et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moyens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visitant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l’exposition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Liaison de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toutes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les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parties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intéressées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du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secteur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g-BG" sz="1400" dirty="0" smtClean="0">
                <a:solidFill>
                  <a:schemeClr val="accent1">
                    <a:lumMod val="50000"/>
                  </a:schemeClr>
                </a:solidFill>
              </a:rPr>
              <a:t>„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Huiles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essentielles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et cultures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d’huiles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essentielles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” et de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tous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les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secteurs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d’interaction</a:t>
            </a:r>
            <a:r>
              <a:rPr lang="bg-BG" sz="14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Possibilités de création 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</a:rPr>
              <a:t>de nouveaux partenariats B2B;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Visibilité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après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la fin de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l’exposition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– Le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profil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individuel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votre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affaire et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vos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contacts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restent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visibles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sur le Catalogue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numérique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des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exposants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pour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une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période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de 12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mois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4831" y="1938216"/>
            <a:ext cx="5119077" cy="47204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r>
              <a:rPr lang="en-US" sz="4300" b="1" dirty="0" err="1">
                <a:solidFill>
                  <a:schemeClr val="accent1">
                    <a:lumMod val="50000"/>
                  </a:schemeClr>
                </a:solidFill>
              </a:rPr>
              <a:t>Présence</a:t>
            </a:r>
            <a:r>
              <a:rPr lang="ru-RU" sz="43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300" b="1" dirty="0">
                <a:solidFill>
                  <a:schemeClr val="accent1">
                    <a:lumMod val="50000"/>
                  </a:schemeClr>
                </a:solidFill>
              </a:rPr>
              <a:t>à</a:t>
            </a:r>
            <a:r>
              <a:rPr lang="ru-RU" sz="4300" b="1" dirty="0" smtClean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en-US" sz="4300" b="1" dirty="0" smtClean="0">
                <a:solidFill>
                  <a:schemeClr val="accent1">
                    <a:lumMod val="50000"/>
                  </a:schemeClr>
                </a:solidFill>
              </a:rPr>
              <a:t>ZAGORA EXPO</a:t>
            </a:r>
            <a:r>
              <a:rPr lang="ru-RU" sz="43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 dirty="0" smtClean="0">
                <a:solidFill>
                  <a:schemeClr val="accent1">
                    <a:lumMod val="50000"/>
                  </a:schemeClr>
                </a:solidFill>
              </a:rPr>
              <a:t>Date</a:t>
            </a:r>
            <a:r>
              <a:rPr lang="ru-RU" sz="4300" b="1" dirty="0" smtClean="0">
                <a:solidFill>
                  <a:schemeClr val="accent1">
                    <a:lumMod val="50000"/>
                  </a:schemeClr>
                </a:solidFill>
              </a:rPr>
              <a:t>: 15</a:t>
            </a:r>
            <a:r>
              <a:rPr lang="en-US" sz="43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300" b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43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300" b="1" dirty="0" smtClean="0">
                <a:solidFill>
                  <a:schemeClr val="accent1">
                    <a:lumMod val="50000"/>
                  </a:schemeClr>
                </a:solidFill>
              </a:rPr>
              <a:t>18.09.2022 </a:t>
            </a: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 dirty="0" smtClean="0">
                <a:solidFill>
                  <a:schemeClr val="accent1">
                    <a:lumMod val="50000"/>
                  </a:schemeClr>
                </a:solidFill>
              </a:rPr>
              <a:t>Emplacement</a:t>
            </a:r>
            <a:r>
              <a:rPr lang="ru-RU" sz="43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4300" b="1" dirty="0" smtClean="0">
                <a:solidFill>
                  <a:schemeClr val="accent1">
                    <a:lumMod val="50000"/>
                  </a:schemeClr>
                </a:solidFill>
              </a:rPr>
              <a:t>Le </a:t>
            </a:r>
            <a:r>
              <a:rPr lang="en-US" sz="4300" b="1" dirty="0" err="1" smtClean="0">
                <a:solidFill>
                  <a:schemeClr val="accent1">
                    <a:lumMod val="50000"/>
                  </a:schemeClr>
                </a:solidFill>
              </a:rPr>
              <a:t>parc</a:t>
            </a:r>
            <a:r>
              <a:rPr lang="en-US" sz="4300" b="1" dirty="0" smtClean="0">
                <a:solidFill>
                  <a:schemeClr val="accent1">
                    <a:lumMod val="50000"/>
                  </a:schemeClr>
                </a:solidFill>
              </a:rPr>
              <a:t> “</a:t>
            </a:r>
            <a:r>
              <a:rPr lang="en-US" sz="4300" b="1" dirty="0" err="1" smtClean="0">
                <a:solidFill>
                  <a:schemeClr val="accent1">
                    <a:lumMod val="50000"/>
                  </a:schemeClr>
                </a:solidFill>
              </a:rPr>
              <a:t>Artileriiski</a:t>
            </a:r>
            <a:r>
              <a:rPr lang="en-US" sz="4300" b="1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  <a:r>
              <a:rPr lang="ru-RU" sz="43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4300" b="1" dirty="0" err="1" smtClean="0">
                <a:solidFill>
                  <a:schemeClr val="accent1">
                    <a:lumMod val="50000"/>
                  </a:schemeClr>
                </a:solidFill>
              </a:rPr>
              <a:t>ville</a:t>
            </a:r>
            <a:r>
              <a:rPr lang="en-US" sz="4300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4300" b="1" dirty="0" err="1" smtClean="0">
                <a:solidFill>
                  <a:schemeClr val="accent1">
                    <a:lumMod val="50000"/>
                  </a:schemeClr>
                </a:solidFill>
              </a:rPr>
              <a:t>Stara</a:t>
            </a:r>
            <a:r>
              <a:rPr lang="en-US" sz="4300" b="1" dirty="0" smtClean="0">
                <a:solidFill>
                  <a:schemeClr val="accent1">
                    <a:lumMod val="50000"/>
                  </a:schemeClr>
                </a:solidFill>
              </a:rPr>
              <a:t> Zagora, </a:t>
            </a:r>
            <a:r>
              <a:rPr lang="en-US" sz="4300" b="1" dirty="0" err="1" smtClean="0">
                <a:solidFill>
                  <a:schemeClr val="accent1">
                    <a:lumMod val="50000"/>
                  </a:schemeClr>
                </a:solidFill>
              </a:rPr>
              <a:t>Bulgarie</a:t>
            </a:r>
            <a:endParaRPr lang="en-US" sz="43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endParaRPr lang="ru-RU" sz="43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accent1">
                    <a:lumMod val="50000"/>
                  </a:schemeClr>
                </a:solidFill>
              </a:rPr>
              <a:t>Publicité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accent1">
                    <a:lumMod val="50000"/>
                  </a:schemeClr>
                </a:solidFill>
              </a:rPr>
              <a:t>imprimée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matériaux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presse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accent1">
                    <a:lumMod val="50000"/>
                  </a:schemeClr>
                </a:solidFill>
              </a:rPr>
              <a:t>présentant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l’information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sur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l’exposition</a:t>
            </a:r>
            <a:endParaRPr lang="ru-RU" sz="31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1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Logo 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et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matériaux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promotionnels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sur le site Web de “ZAGORA EXPO”, FB et Instagram</a:t>
            </a:r>
            <a:endParaRPr lang="ru-RU" sz="3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3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Catalogue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num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érique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des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exposants</a:t>
            </a:r>
            <a:endParaRPr lang="ru-RU" sz="3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3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Logo 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et </a:t>
            </a:r>
            <a:r>
              <a:rPr lang="en-US" sz="3100" dirty="0" err="1">
                <a:solidFill>
                  <a:schemeClr val="accent1">
                    <a:lumMod val="50000"/>
                  </a:schemeClr>
                </a:solidFill>
              </a:rPr>
              <a:t>présentation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courte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dans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la brochure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pilote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de “ZAGORA EXPO”</a:t>
            </a:r>
            <a:endParaRPr lang="ru-RU" sz="3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1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Pavillon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publicitaire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/commercial avec 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des </a:t>
            </a:r>
            <a:r>
              <a:rPr lang="en-US" sz="3100" dirty="0" err="1">
                <a:solidFill>
                  <a:schemeClr val="accent1">
                    <a:lumMod val="50000"/>
                  </a:schemeClr>
                </a:solidFill>
              </a:rPr>
              <a:t>matériaux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informatifs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et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publicitaires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pour le placement du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produit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, des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campagnes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promotionnelles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des </a:t>
            </a:r>
            <a:r>
              <a:rPr lang="en-US" sz="3100" dirty="0" err="1">
                <a:solidFill>
                  <a:schemeClr val="accent1">
                    <a:lumMod val="50000"/>
                  </a:schemeClr>
                </a:solidFill>
              </a:rPr>
              <a:t>présentations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et </a:t>
            </a:r>
            <a:r>
              <a:rPr lang="en-US" sz="3100" dirty="0" err="1">
                <a:solidFill>
                  <a:schemeClr val="accent1">
                    <a:lumMod val="50000"/>
                  </a:schemeClr>
                </a:solidFill>
              </a:rPr>
              <a:t>différentes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autres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accent1">
                    <a:lumMod val="50000"/>
                  </a:schemeClr>
                </a:solidFill>
              </a:rPr>
              <a:t>activités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publicitaires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l’exposant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ru-RU" sz="3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31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Une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présentation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l’exposant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et de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ses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produits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dans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le cadre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d’une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heure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dans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le 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Module </a:t>
            </a:r>
            <a:r>
              <a:rPr lang="en-US" sz="3100" dirty="0" err="1">
                <a:solidFill>
                  <a:schemeClr val="accent1">
                    <a:lumMod val="50000"/>
                  </a:schemeClr>
                </a:solidFill>
              </a:rPr>
              <a:t>Présentationnel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durant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les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quatre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jours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l’exposition</a:t>
            </a:r>
            <a:endParaRPr lang="ru-RU" sz="3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31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Des rencontres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professionnelles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</a:rPr>
              <a:t>(В2В) 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avec des clients et des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consommateurs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potentiels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exploitations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agricoles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entreprises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machinerie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agricole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100" dirty="0" err="1">
                <a:solidFill>
                  <a:schemeClr val="accent1">
                    <a:lumMod val="50000"/>
                  </a:schemeClr>
                </a:solidFill>
              </a:rPr>
              <a:t>coopératives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100" dirty="0" err="1">
                <a:solidFill>
                  <a:schemeClr val="accent1">
                    <a:lumMod val="50000"/>
                  </a:schemeClr>
                </a:solidFill>
              </a:rPr>
              <a:t>établissements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vinicoles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100" dirty="0" err="1">
                <a:solidFill>
                  <a:schemeClr val="accent1">
                    <a:lumMod val="50000"/>
                  </a:schemeClr>
                </a:solidFill>
              </a:rPr>
              <a:t>supermarchés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et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autres</a:t>
            </a:r>
            <a:endParaRPr lang="ru-RU" sz="3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31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Participation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dans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tous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les </a:t>
            </a:r>
            <a:r>
              <a:rPr lang="en-US" sz="3100" dirty="0" err="1">
                <a:solidFill>
                  <a:schemeClr val="accent1">
                    <a:lumMod val="50000"/>
                  </a:schemeClr>
                </a:solidFill>
              </a:rPr>
              <a:t>événements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officiels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– un concert de gala 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n-US" sz="3100" dirty="0" err="1">
                <a:solidFill>
                  <a:schemeClr val="accent1">
                    <a:lumMod val="50000"/>
                  </a:schemeClr>
                </a:solidFill>
              </a:rPr>
              <a:t>l’Opéra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et Ballet de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Stara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Zagora,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d’autres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concerts, des cocktails et 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des soirées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, des 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modules </a:t>
            </a:r>
            <a:r>
              <a:rPr lang="en-US" sz="3100" dirty="0" err="1">
                <a:solidFill>
                  <a:schemeClr val="accent1">
                    <a:lumMod val="50000"/>
                  </a:schemeClr>
                </a:solidFill>
              </a:rPr>
              <a:t>académiques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et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scientifiques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un </a:t>
            </a:r>
            <a:r>
              <a:rPr lang="en-US" sz="3100" dirty="0" err="1">
                <a:solidFill>
                  <a:schemeClr val="accent1">
                    <a:lumMod val="50000"/>
                  </a:schemeClr>
                </a:solidFill>
              </a:rPr>
              <a:t>accès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permanent au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centre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n-US" sz="3100" dirty="0" err="1">
                <a:solidFill>
                  <a:schemeClr val="accent1">
                    <a:lumMod val="50000"/>
                  </a:schemeClr>
                </a:solidFill>
              </a:rPr>
              <a:t>conférence</a:t>
            </a:r>
            <a:endParaRPr lang="ru-RU" sz="3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31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S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oirée des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exposants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oirée du vin pour les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exposants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et les participants – 2 invitations</a:t>
            </a:r>
            <a:endParaRPr lang="ru-RU" sz="3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31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Une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remise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officielle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n-US" sz="3100" dirty="0" err="1">
                <a:solidFill>
                  <a:schemeClr val="accent1">
                    <a:lumMod val="50000"/>
                  </a:schemeClr>
                </a:solidFill>
              </a:rPr>
              <a:t>diplômes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et 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de prix par le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Maire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Stara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Zagora pour la participation et la contribution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essentielle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dans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l’organisation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première </a:t>
            </a:r>
            <a:r>
              <a:rPr lang="en-US" sz="3100" dirty="0" err="1">
                <a:solidFill>
                  <a:schemeClr val="accent1">
                    <a:lumMod val="50000"/>
                  </a:schemeClr>
                </a:solidFill>
              </a:rPr>
              <a:t>édition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de ZAGORA EXPO 2022</a:t>
            </a:r>
            <a:endParaRPr lang="ru-RU" sz="3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31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Des </a:t>
            </a:r>
            <a:r>
              <a:rPr lang="en-US" sz="3100" dirty="0" err="1">
                <a:solidFill>
                  <a:schemeClr val="accent1">
                    <a:lumMod val="50000"/>
                  </a:schemeClr>
                </a:solidFill>
              </a:rPr>
              <a:t>activités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promotionnelles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sur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demande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accent1">
                    <a:lumMod val="50000"/>
                  </a:schemeClr>
                </a:solidFill>
              </a:rPr>
              <a:t>préliminaire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l’exposant</a:t>
            </a:r>
            <a:endParaRPr lang="ru-RU" sz="3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31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Parking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gratuit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pour 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n-US" sz="3100" dirty="0" err="1">
                <a:solidFill>
                  <a:schemeClr val="accent1">
                    <a:lumMod val="50000"/>
                  </a:schemeClr>
                </a:solidFill>
              </a:rPr>
              <a:t>période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l’exposition</a:t>
            </a:r>
            <a:endParaRPr lang="ru-RU" sz="3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967" y="585216"/>
            <a:ext cx="2316681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0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8555" y="585216"/>
            <a:ext cx="10867289" cy="1120926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Offre</a:t>
            </a:r>
            <a:r>
              <a:rPr lang="en-US" sz="2800" dirty="0" smtClean="0">
                <a:solidFill>
                  <a:srgbClr val="00B050"/>
                </a:solidFill>
              </a:rPr>
              <a:t> de participation a </a:t>
            </a:r>
            <a:r>
              <a:rPr lang="en-US" sz="2800" dirty="0" err="1" smtClean="0">
                <a:solidFill>
                  <a:srgbClr val="00B050"/>
                </a:solidFill>
              </a:rPr>
              <a:t>l’exposition</a:t>
            </a:r>
            <a:r>
              <a:rPr lang="bg-BG" sz="2800" dirty="0" smtClean="0">
                <a:solidFill>
                  <a:srgbClr val="00B050"/>
                </a:solidFill>
              </a:rPr>
              <a:t>:</a:t>
            </a:r>
            <a:endParaRPr lang="bg-BG" sz="2800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1877" y="1608832"/>
            <a:ext cx="3376246" cy="6583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1400" b="1" dirty="0" err="1" smtClean="0">
                <a:solidFill>
                  <a:srgbClr val="002060"/>
                </a:solidFill>
              </a:rPr>
              <a:t>Forfait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„</a:t>
            </a:r>
            <a:r>
              <a:rPr lang="en-US" sz="1400" b="1" dirty="0" err="1" smtClean="0">
                <a:solidFill>
                  <a:srgbClr val="002060"/>
                </a:solidFill>
              </a:rPr>
              <a:t>Exposant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</a:rPr>
              <a:t>exclusif</a:t>
            </a:r>
            <a:r>
              <a:rPr lang="ru-RU" sz="1400" b="1" dirty="0" smtClean="0">
                <a:solidFill>
                  <a:srgbClr val="002060"/>
                </a:solidFill>
              </a:rPr>
              <a:t>“ – 16</a:t>
            </a:r>
            <a:r>
              <a:rPr lang="en-US" sz="1400" b="1" dirty="0" smtClean="0">
                <a:solidFill>
                  <a:srgbClr val="002060"/>
                </a:solidFill>
              </a:rPr>
              <a:t>00 Euro</a:t>
            </a:r>
            <a:endParaRPr lang="bg-BG" sz="1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Sans TVA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1877" y="2624496"/>
            <a:ext cx="3376246" cy="32742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"/>
            <a:r>
              <a:rPr lang="bg-BG" sz="1600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Pavillon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d’exposant</a:t>
            </a:r>
            <a:r>
              <a:rPr lang="bg-BG" sz="1600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une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tente</a:t>
            </a:r>
            <a:r>
              <a:rPr lang="bg-BG" sz="1600" dirty="0" smtClean="0">
                <a:solidFill>
                  <a:schemeClr val="accent2">
                    <a:lumMod val="75000"/>
                  </a:schemeClr>
                </a:solidFill>
              </a:rPr>
              <a:t> 3 х 3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bg-BG" sz="16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Possibilité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pour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une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seconde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tente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bg-BG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bg-BG" sz="1600" dirty="0" smtClean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Table de travail</a:t>
            </a:r>
            <a:r>
              <a:rPr lang="bg-BG" sz="1600" dirty="0" smtClean="0">
                <a:solidFill>
                  <a:schemeClr val="accent2">
                    <a:lumMod val="75000"/>
                  </a:schemeClr>
                </a:solidFill>
              </a:rPr>
              <a:t> – 2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pièces</a:t>
            </a:r>
            <a:endParaRPr lang="bg-BG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bg-BG" sz="1600" dirty="0" smtClean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Chaise de travail</a:t>
            </a:r>
            <a:r>
              <a:rPr lang="bg-BG" sz="1600" dirty="0" smtClean="0">
                <a:solidFill>
                  <a:schemeClr val="accent2">
                    <a:lumMod val="75000"/>
                  </a:schemeClr>
                </a:solidFill>
              </a:rPr>
              <a:t> - 4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pièces</a:t>
            </a:r>
            <a:endParaRPr lang="bg-BG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bg-BG" sz="1600" dirty="0" smtClean="0">
                <a:solidFill>
                  <a:schemeClr val="accent2">
                    <a:lumMod val="75000"/>
                  </a:schemeClr>
                </a:solidFill>
              </a:rPr>
              <a:t>4.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Chaise de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visiteurs</a:t>
            </a:r>
            <a:r>
              <a:rPr lang="bg-BG" sz="1600" dirty="0" smtClean="0">
                <a:solidFill>
                  <a:schemeClr val="accent2">
                    <a:lumMod val="75000"/>
                  </a:schemeClr>
                </a:solidFill>
              </a:rPr>
              <a:t> – 2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pièces</a:t>
            </a:r>
            <a:r>
              <a:rPr lang="bg-BG" sz="1600" dirty="0" smtClean="0">
                <a:solidFill>
                  <a:schemeClr val="accent2">
                    <a:lumMod val="75000"/>
                  </a:schemeClr>
                </a:solidFill>
              </a:rPr>
              <a:t>.,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table de café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ou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table de cocktail</a:t>
            </a:r>
            <a:endParaRPr lang="bg-BG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bg-BG" sz="1600" dirty="0" smtClean="0">
                <a:solidFill>
                  <a:schemeClr val="accent2">
                    <a:lumMod val="75000"/>
                  </a:schemeClr>
                </a:solidFill>
              </a:rPr>
              <a:t>4.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Wi-Fi</a:t>
            </a:r>
          </a:p>
          <a:p>
            <a:pPr algn="just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bg-BG" sz="16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Source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d’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énergie</a:t>
            </a:r>
            <a:r>
              <a:rPr lang="bg-BG" sz="1600" dirty="0" smtClean="0">
                <a:solidFill>
                  <a:schemeClr val="accent2">
                    <a:lumMod val="75000"/>
                  </a:schemeClr>
                </a:solidFill>
              </a:rPr>
              <a:t> – 1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pièce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multiprise</a:t>
            </a:r>
            <a:r>
              <a:rPr lang="bg-BG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avec 3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prises</a:t>
            </a:r>
            <a:r>
              <a:rPr lang="bg-BG" sz="1600" dirty="0" smtClean="0">
                <a:solidFill>
                  <a:schemeClr val="accent2">
                    <a:lumMod val="75000"/>
                  </a:schemeClr>
                </a:solidFill>
              </a:rPr>
              <a:t> 2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kW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220V</a:t>
            </a:r>
            <a:endParaRPr lang="bg-BG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bg-BG" sz="1600" dirty="0" smtClean="0">
                <a:solidFill>
                  <a:schemeClr val="accent2">
                    <a:lumMod val="75000"/>
                  </a:schemeClr>
                </a:solidFill>
              </a:rPr>
              <a:t>6.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Collage</a:t>
            </a:r>
            <a:r>
              <a:rPr lang="bg-BG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sur le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pavillon</a:t>
            </a:r>
            <a:r>
              <a:rPr lang="bg-BG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d’un logo et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autres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signes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distinctifs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de la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soci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</a:rPr>
              <a:t>ét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é</a:t>
            </a:r>
            <a:endParaRPr lang="bg-BG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bg-BG" sz="1600" dirty="0" smtClean="0">
                <a:solidFill>
                  <a:schemeClr val="accent2">
                    <a:lumMod val="75000"/>
                  </a:schemeClr>
                </a:solidFill>
              </a:rPr>
              <a:t>7.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Des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vinyles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et des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panneaux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publicitaires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additionnels</a:t>
            </a:r>
            <a:endParaRPr lang="bg-BG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bg-BG" sz="1600" dirty="0" smtClean="0">
                <a:solidFill>
                  <a:schemeClr val="accent2">
                    <a:lumMod val="75000"/>
                  </a:schemeClr>
                </a:solidFill>
              </a:rPr>
              <a:t>8.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Participation à des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événements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officiels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– 2 invitations</a:t>
            </a:r>
            <a:endParaRPr lang="bg-BG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bg-BG" sz="1600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bg-BG" sz="16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Service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administratif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et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logistique</a:t>
            </a:r>
            <a:endParaRPr lang="bg-BG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bg-BG" sz="1600" dirty="0" smtClean="0">
                <a:solidFill>
                  <a:schemeClr val="accent2">
                    <a:lumMod val="75000"/>
                  </a:schemeClr>
                </a:solidFill>
              </a:rPr>
              <a:t>9.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Parking,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logistique</a:t>
            </a:r>
            <a:endParaRPr lang="bg-BG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938" y="1607778"/>
            <a:ext cx="3087077" cy="6583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1400" b="1" dirty="0" err="1" smtClean="0">
                <a:solidFill>
                  <a:srgbClr val="002060"/>
                </a:solidFill>
              </a:rPr>
              <a:t>Forfait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„</a:t>
            </a:r>
            <a:r>
              <a:rPr lang="en-US" sz="1400" b="1" dirty="0" err="1" smtClean="0">
                <a:solidFill>
                  <a:srgbClr val="002060"/>
                </a:solidFill>
              </a:rPr>
              <a:t>Exposant</a:t>
            </a:r>
            <a:r>
              <a:rPr lang="ru-RU" sz="1400" b="1" dirty="0" smtClean="0">
                <a:solidFill>
                  <a:srgbClr val="002060"/>
                </a:solidFill>
              </a:rPr>
              <a:t>“ – 1200 </a:t>
            </a:r>
            <a:r>
              <a:rPr lang="en-US" sz="1400" b="1" smtClean="0">
                <a:solidFill>
                  <a:srgbClr val="002060"/>
                </a:solidFill>
              </a:rPr>
              <a:t>Euro</a:t>
            </a:r>
            <a:r>
              <a:rPr lang="ru-RU" sz="1400" b="1" smtClean="0">
                <a:solidFill>
                  <a:srgbClr val="002060"/>
                </a:solidFill>
              </a:rPr>
              <a:t>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Sans TVA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937" y="2624496"/>
            <a:ext cx="3087077" cy="327428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Pavillon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d’exposant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une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tente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3 x 3 m.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Table de travail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pièces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Chaise de travail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pièces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Wi-Fi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Source d’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énergie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– 1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pièce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multiprise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avec 3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prises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2kW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220V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6.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arking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7.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Service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logistique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800" dirty="0"/>
          </a:p>
          <a:p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8495323" y="1607778"/>
            <a:ext cx="3110521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2060"/>
                </a:solidFill>
              </a:rPr>
              <a:t>Activites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</a:rPr>
              <a:t>publicitaires</a:t>
            </a:r>
            <a:r>
              <a:rPr lang="bg-BG" sz="1400" b="1" dirty="0" smtClean="0">
                <a:solidFill>
                  <a:srgbClr val="002060"/>
                </a:solidFill>
              </a:rPr>
              <a:t> – </a:t>
            </a:r>
            <a:r>
              <a:rPr lang="en-US" sz="1400" b="1" dirty="0" smtClean="0">
                <a:solidFill>
                  <a:srgbClr val="002060"/>
                </a:solidFill>
              </a:rPr>
              <a:t>sur </a:t>
            </a:r>
            <a:r>
              <a:rPr lang="en-US" sz="1400" b="1" dirty="0" err="1" smtClean="0">
                <a:solidFill>
                  <a:srgbClr val="002060"/>
                </a:solidFill>
              </a:rPr>
              <a:t>demande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préliminaire</a:t>
            </a:r>
            <a:r>
              <a:rPr lang="en-US" sz="1400" b="1" dirty="0">
                <a:solidFill>
                  <a:srgbClr val="002060"/>
                </a:solidFill>
              </a:rPr>
              <a:t> et </a:t>
            </a:r>
            <a:r>
              <a:rPr lang="en-US" sz="1400" b="1" dirty="0" err="1">
                <a:solidFill>
                  <a:srgbClr val="002060"/>
                </a:solidFill>
              </a:rPr>
              <a:t>négotiations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supplémentaires</a:t>
            </a:r>
            <a:endParaRPr lang="bg-BG" sz="1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 </a:t>
            </a:r>
            <a:endParaRPr lang="bg-BG" sz="14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95323" y="2624496"/>
            <a:ext cx="3110521" cy="4216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g-BG" sz="1400" dirty="0" smtClean="0">
                <a:solidFill>
                  <a:schemeClr val="accent2">
                    <a:lumMod val="50000"/>
                  </a:schemeClr>
                </a:solidFill>
              </a:rPr>
              <a:t>1.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Pavillon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publicitaire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pour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des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activités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présentationnelles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matériaux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imprimés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, des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échantillons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produits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d’autres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articles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publicitaires</a:t>
            </a:r>
            <a:endParaRPr lang="bg-BG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bg-BG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bg-BG" sz="1400" dirty="0" smtClean="0">
                <a:solidFill>
                  <a:schemeClr val="accent2">
                    <a:lumMod val="50000"/>
                  </a:schemeClr>
                </a:solidFill>
              </a:rPr>
              <a:t>2.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emps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de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présentation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complémentaire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devant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une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audience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ayant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un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intérêt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particulier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bg-BG" sz="14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bg-BG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bg-BG" sz="1400" dirty="0" smtClean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Des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rayons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spécialisés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pour exposer des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produits</a:t>
            </a:r>
            <a:endParaRPr lang="bg-BG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bg-BG" sz="14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bg-BG" sz="1400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bg-BG" sz="1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Location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d’équipement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de bureau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complémentaire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5.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Autres</a:t>
            </a:r>
            <a:endParaRPr lang="bg-BG" sz="14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bg-BG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bg-BG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bg-BG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983" y="553566"/>
            <a:ext cx="2316681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4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886" y="1638285"/>
            <a:ext cx="1261981" cy="12680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9785" y="531446"/>
            <a:ext cx="9628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/>
              <a:t>Partenaires</a:t>
            </a:r>
            <a:r>
              <a:rPr lang="bg-BG" sz="3600" dirty="0" smtClean="0"/>
              <a:t>: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150" y="306485"/>
            <a:ext cx="1877731" cy="774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177" y="1638285"/>
            <a:ext cx="1133954" cy="1304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631" y="1638285"/>
            <a:ext cx="1310754" cy="1304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1689" y="1638285"/>
            <a:ext cx="1432684" cy="1304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9195" y="1598657"/>
            <a:ext cx="1520684" cy="13442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3373" y="1638285"/>
            <a:ext cx="1298833" cy="1304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5177" y="3493994"/>
            <a:ext cx="2926334" cy="6828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9382" y="3076060"/>
            <a:ext cx="2334970" cy="17375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6534" y="4538638"/>
            <a:ext cx="1585097" cy="1579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1350" y="3493994"/>
            <a:ext cx="4456562" cy="11461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95470" y="4896415"/>
            <a:ext cx="2578832" cy="7254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15753" y="4811063"/>
            <a:ext cx="1932599" cy="8961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24150" y="4756195"/>
            <a:ext cx="2310584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5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4632</TotalTime>
  <Words>943</Words>
  <Application>Microsoft Office PowerPoint</Application>
  <PresentationFormat>Широк екран</PresentationFormat>
  <Paragraphs>86</Paragraphs>
  <Slides>5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5</vt:i4>
      </vt:variant>
    </vt:vector>
  </HeadingPairs>
  <TitlesOfParts>
    <vt:vector size="11" baseType="lpstr">
      <vt:lpstr>Calibri</vt:lpstr>
      <vt:lpstr>Tw Cen MT</vt:lpstr>
      <vt:lpstr>Tw Cen MT Condensed</vt:lpstr>
      <vt:lpstr>Wingdings</vt:lpstr>
      <vt:lpstr>Wingdings 3</vt:lpstr>
      <vt:lpstr>Integral</vt:lpstr>
      <vt:lpstr>Offre de prix pour la participation des exposants </vt:lpstr>
      <vt:lpstr>Zagora expo – huiles essentielles</vt:lpstr>
      <vt:lpstr>Ce que propose l’exposition:</vt:lpstr>
      <vt:lpstr>Offre de participation a l’exposition:</vt:lpstr>
      <vt:lpstr>Презентация на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ЗА ПАРТНЬОРСТВО</dc:title>
  <dc:creator>Nina Girginova</dc:creator>
  <cp:lastModifiedBy>Гергана К. Цанева</cp:lastModifiedBy>
  <cp:revision>74</cp:revision>
  <dcterms:created xsi:type="dcterms:W3CDTF">2022-05-17T10:59:56Z</dcterms:created>
  <dcterms:modified xsi:type="dcterms:W3CDTF">2022-07-28T12:08:01Z</dcterms:modified>
</cp:coreProperties>
</file>