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330" r:id="rId2"/>
    <p:sldId id="356" r:id="rId3"/>
    <p:sldId id="357" r:id="rId4"/>
    <p:sldId id="350" r:id="rId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nislav V. Nikolov" initials="SVN" lastIdx="1" clrIdx="0"/>
  <p:cmAuthor id="1" name="Author" initials="S" lastIdx="1" clrIdx="1"/>
  <p:cmAuthor id="2" name="Preslava Belyakova" initials="PB"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D3F"/>
    <a:srgbClr val="A78A6A"/>
    <a:srgbClr val="000000"/>
    <a:srgbClr val="948A54"/>
    <a:srgbClr val="CBE5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237" autoAdjust="0"/>
    <p:restoredTop sz="94023" autoAdjust="0"/>
  </p:normalViewPr>
  <p:slideViewPr>
    <p:cSldViewPr>
      <p:cViewPr varScale="1">
        <p:scale>
          <a:sx n="110" d="100"/>
          <a:sy n="110" d="100"/>
        </p:scale>
        <p:origin x="-169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94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8350794-FD23-429F-BEA4-C3220BB7AE00}" type="datetimeFigureOut">
              <a:rPr lang="bg-BG" smtClean="0"/>
              <a:pPr/>
              <a:t>28.11.2022 г.</a:t>
            </a:fld>
            <a:endParaRPr lang="bg-BG"/>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C657FB8A-D96D-4AC1-B816-483B52BB186A}" type="slidenum">
              <a:rPr lang="bg-BG" smtClean="0"/>
              <a:pPr/>
              <a:t>‹#›</a:t>
            </a:fld>
            <a:endParaRPr lang="bg-BG"/>
          </a:p>
        </p:txBody>
      </p:sp>
      <p:sp>
        <p:nvSpPr>
          <p:cNvPr id="9" name="Slide Image Placeholder 8"/>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bg-BG"/>
          </a:p>
        </p:txBody>
      </p:sp>
      <p:sp>
        <p:nvSpPr>
          <p:cNvPr id="10" name="Footer Placeholder 9"/>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bg-BG"/>
          </a:p>
        </p:txBody>
      </p:sp>
    </p:spTree>
    <p:extLst>
      <p:ext uri="{BB962C8B-B14F-4D97-AF65-F5344CB8AC3E}">
        <p14:creationId xmlns:p14="http://schemas.microsoft.com/office/powerpoint/2010/main" val="1749859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a:prstGeom prst="rect">
            <a:avLst/>
          </a:prstGeo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57FB8A-D96D-4AC1-B816-483B52BB186A}" type="slidenum">
              <a:rPr lang="bg-BG" smtClean="0"/>
              <a:pPr/>
              <a:t>1</a:t>
            </a:fld>
            <a:endParaRPr lang="bg-BG"/>
          </a:p>
        </p:txBody>
      </p:sp>
    </p:spTree>
    <p:extLst>
      <p:ext uri="{BB962C8B-B14F-4D97-AF65-F5344CB8AC3E}">
        <p14:creationId xmlns:p14="http://schemas.microsoft.com/office/powerpoint/2010/main" val="1511018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a:prstGeom prst="rect">
            <a:avLst/>
          </a:prstGeo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57FB8A-D96D-4AC1-B816-483B52BB186A}" type="slidenum">
              <a:rPr lang="bg-BG" smtClean="0"/>
              <a:pPr/>
              <a:t>2</a:t>
            </a:fld>
            <a:endParaRPr lang="bg-BG"/>
          </a:p>
        </p:txBody>
      </p:sp>
    </p:spTree>
    <p:extLst>
      <p:ext uri="{BB962C8B-B14F-4D97-AF65-F5344CB8AC3E}">
        <p14:creationId xmlns:p14="http://schemas.microsoft.com/office/powerpoint/2010/main" val="1690769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a:prstGeom prst="rect">
            <a:avLst/>
          </a:prstGeo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57FB8A-D96D-4AC1-B816-483B52BB186A}" type="slidenum">
              <a:rPr lang="bg-BG" smtClean="0"/>
              <a:pPr/>
              <a:t>3</a:t>
            </a:fld>
            <a:endParaRPr lang="bg-BG"/>
          </a:p>
        </p:txBody>
      </p:sp>
    </p:spTree>
    <p:extLst>
      <p:ext uri="{BB962C8B-B14F-4D97-AF65-F5344CB8AC3E}">
        <p14:creationId xmlns:p14="http://schemas.microsoft.com/office/powerpoint/2010/main" val="3995305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a:prstGeom prst="rect">
            <a:avLst/>
          </a:prstGeom>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C657FB8A-D96D-4AC1-B816-483B52BB186A}" type="slidenum">
              <a:rPr lang="bg-BG" smtClean="0"/>
              <a:pPr/>
              <a:t>4</a:t>
            </a:fld>
            <a:endParaRPr lang="bg-BG"/>
          </a:p>
        </p:txBody>
      </p:sp>
    </p:spTree>
    <p:extLst>
      <p:ext uri="{BB962C8B-B14F-4D97-AF65-F5344CB8AC3E}">
        <p14:creationId xmlns:p14="http://schemas.microsoft.com/office/powerpoint/2010/main" val="846798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818F5-F40D-4571-8E51-EB864062CF49}" type="datetimeFigureOut">
              <a:rPr lang="en-US" smtClean="0"/>
              <a:pPr/>
              <a:t>11/28/2022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F8AD69-76FA-4396-8ACB-22D906AEB82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818F5-F40D-4571-8E51-EB864062CF49}" type="datetimeFigureOut">
              <a:rPr lang="en-US" smtClean="0"/>
              <a:pPr/>
              <a:t>11/28/2022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F8AD69-76FA-4396-8ACB-22D906AEB82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21804" y="437200"/>
            <a:ext cx="7772400" cy="1470025"/>
          </a:xfrm>
        </p:spPr>
        <p:txBody>
          <a:bodyPr>
            <a:noAutofit/>
          </a:bodyPr>
          <a:lstStyle/>
          <a:p>
            <a:pPr>
              <a:lnSpc>
                <a:spcPct val="120000"/>
              </a:lnSpc>
            </a:pPr>
            <a:r>
              <a:rPr lang="en-GB" sz="2800" b="1" dirty="0" smtClean="0">
                <a:solidFill>
                  <a:srgbClr val="A78A6A"/>
                </a:solidFill>
                <a:effectLst>
                  <a:outerShdw blurRad="38100" dist="38100" dir="2700000" algn="tl">
                    <a:srgbClr val="000000">
                      <a:alpha val="43137"/>
                    </a:srgbClr>
                  </a:outerShdw>
                </a:effectLst>
                <a:latin typeface="Arial"/>
                <a:cs typeface="Arial"/>
              </a:rPr>
              <a:t>NOUVELLES OBLIGATIONS</a:t>
            </a:r>
            <a:r>
              <a:rPr lang="bg-BG" sz="3200" b="1" dirty="0" smtClean="0">
                <a:solidFill>
                  <a:srgbClr val="A78A6A"/>
                </a:solidFill>
                <a:effectLst>
                  <a:outerShdw blurRad="38100" dist="38100" dir="2700000" algn="tl">
                    <a:srgbClr val="000000">
                      <a:alpha val="43137"/>
                    </a:srgbClr>
                  </a:outerShdw>
                </a:effectLst>
                <a:latin typeface="Arial"/>
                <a:cs typeface="Arial"/>
              </a:rPr>
              <a:t/>
            </a:r>
            <a:br>
              <a:rPr lang="bg-BG" sz="3200" b="1" dirty="0" smtClean="0">
                <a:solidFill>
                  <a:srgbClr val="A78A6A"/>
                </a:solidFill>
                <a:effectLst>
                  <a:outerShdw blurRad="38100" dist="38100" dir="2700000" algn="tl">
                    <a:srgbClr val="000000">
                      <a:alpha val="43137"/>
                    </a:srgbClr>
                  </a:outerShdw>
                </a:effectLst>
                <a:latin typeface="Arial"/>
                <a:cs typeface="Arial"/>
              </a:rPr>
            </a:br>
            <a:r>
              <a:rPr lang="fr-FR" sz="2000" b="1" dirty="0" smtClean="0">
                <a:solidFill>
                  <a:srgbClr val="A78A6A"/>
                </a:solidFill>
                <a:latin typeface="Arial"/>
                <a:cs typeface="Arial"/>
              </a:rPr>
              <a:t>CONCERNANT </a:t>
            </a:r>
            <a:r>
              <a:rPr lang="fr-FR" sz="2000" b="1" dirty="0">
                <a:solidFill>
                  <a:srgbClr val="A78A6A"/>
                </a:solidFill>
                <a:latin typeface="Arial"/>
                <a:cs typeface="Arial"/>
              </a:rPr>
              <a:t>LA PROTECTION DES PERSONNES DÉPOSANT DES SIGNALEMENTS OU DIVULGUANT DES INFORMATIONS SUR DES </a:t>
            </a:r>
            <a:r>
              <a:rPr lang="fr-FR" sz="2000" b="1" dirty="0" smtClean="0">
                <a:solidFill>
                  <a:srgbClr val="A78A6A"/>
                </a:solidFill>
                <a:latin typeface="Arial"/>
                <a:cs typeface="Arial"/>
              </a:rPr>
              <a:t>VIOLATIONS</a:t>
            </a:r>
            <a:endParaRPr lang="en-US" sz="2000" b="1" dirty="0">
              <a:solidFill>
                <a:srgbClr val="A78A6A"/>
              </a:solidFill>
              <a:latin typeface="Arial"/>
              <a:cs typeface="Aria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4912" y="2167667"/>
            <a:ext cx="3174175" cy="1276214"/>
          </a:xfrm>
          <a:prstGeom prst="rect">
            <a:avLst/>
          </a:prstGeom>
        </p:spPr>
      </p:pic>
      <p:sp>
        <p:nvSpPr>
          <p:cNvPr id="7" name="TextBox 6">
            <a:extLst>
              <a:ext uri="{FF2B5EF4-FFF2-40B4-BE49-F238E27FC236}">
                <a16:creationId xmlns:a16="http://schemas.microsoft.com/office/drawing/2014/main" xmlns="" id="{9BA98168-0836-797B-9639-38E0198C4101}"/>
              </a:ext>
            </a:extLst>
          </p:cNvPr>
          <p:cNvSpPr txBox="1"/>
          <p:nvPr/>
        </p:nvSpPr>
        <p:spPr>
          <a:xfrm>
            <a:off x="611560" y="3545632"/>
            <a:ext cx="7882644" cy="2723823"/>
          </a:xfrm>
          <a:prstGeom prst="rect">
            <a:avLst/>
          </a:prstGeom>
          <a:noFill/>
        </p:spPr>
        <p:txBody>
          <a:bodyPr wrap="square">
            <a:spAutoFit/>
          </a:bodyPr>
          <a:lstStyle/>
          <a:p>
            <a:pPr algn="just">
              <a:lnSpc>
                <a:spcPct val="120000"/>
              </a:lnSpc>
              <a:spcBef>
                <a:spcPts val="600"/>
              </a:spcBef>
            </a:pPr>
            <a:r>
              <a:rPr lang="fr-FR" b="1" dirty="0">
                <a:solidFill>
                  <a:srgbClr val="A78A6A"/>
                </a:solidFill>
                <a:latin typeface="Arial" pitchFamily="34" charset="0"/>
                <a:cs typeface="Arial" pitchFamily="34" charset="0"/>
              </a:rPr>
              <a:t>DE QUOI LES OBLIGATIONS DÉCOULENT-ELLES</a:t>
            </a:r>
            <a:r>
              <a:rPr lang="ru-RU" b="1" dirty="0" smtClean="0">
                <a:solidFill>
                  <a:srgbClr val="A78A6A"/>
                </a:solidFill>
                <a:latin typeface="Arial" pitchFamily="34" charset="0"/>
                <a:cs typeface="Arial" pitchFamily="34" charset="0"/>
              </a:rPr>
              <a:t>?</a:t>
            </a:r>
            <a:endParaRPr lang="ru-RU" b="1" dirty="0">
              <a:solidFill>
                <a:srgbClr val="A78A6A"/>
              </a:solidFill>
              <a:latin typeface="Arial" pitchFamily="34" charset="0"/>
              <a:cs typeface="Arial" pitchFamily="34" charset="0"/>
            </a:endParaRPr>
          </a:p>
          <a:p>
            <a:pPr marL="171450" indent="-171450" algn="just">
              <a:lnSpc>
                <a:spcPct val="120000"/>
              </a:lnSpc>
              <a:spcBef>
                <a:spcPts val="600"/>
              </a:spcBef>
              <a:buFont typeface="Arial" panose="020B0604020202020204" pitchFamily="34" charset="0"/>
              <a:buChar char="•"/>
            </a:pPr>
            <a:r>
              <a:rPr lang="fr-FR" sz="1400" dirty="0">
                <a:solidFill>
                  <a:srgbClr val="003D3F"/>
                </a:solidFill>
                <a:latin typeface="Arial" pitchFamily="34" charset="0"/>
                <a:cs typeface="Arial" pitchFamily="34" charset="0"/>
              </a:rPr>
              <a:t>La Directive (UE) 2019/1937 sur la protection des personnes qui signalent des violations du droit de l’Union (EU </a:t>
            </a:r>
            <a:r>
              <a:rPr lang="fr-FR" sz="1400" dirty="0" err="1">
                <a:solidFill>
                  <a:srgbClr val="003D3F"/>
                </a:solidFill>
                <a:latin typeface="Arial" pitchFamily="34" charset="0"/>
                <a:cs typeface="Arial" pitchFamily="34" charset="0"/>
              </a:rPr>
              <a:t>Whistleblowing</a:t>
            </a:r>
            <a:r>
              <a:rPr lang="fr-FR" sz="1400" dirty="0">
                <a:solidFill>
                  <a:srgbClr val="003D3F"/>
                </a:solidFill>
                <a:latin typeface="Arial" pitchFamily="34" charset="0"/>
                <a:cs typeface="Arial" pitchFamily="34" charset="0"/>
              </a:rPr>
              <a:t> directive</a:t>
            </a:r>
            <a:r>
              <a:rPr lang="fr-FR" sz="1400" dirty="0" smtClean="0">
                <a:solidFill>
                  <a:srgbClr val="003D3F"/>
                </a:solidFill>
                <a:latin typeface="Arial" pitchFamily="34" charset="0"/>
                <a:cs typeface="Arial" pitchFamily="34" charset="0"/>
              </a:rPr>
              <a:t>)</a:t>
            </a:r>
            <a:endParaRPr lang="bg-BG" sz="1400" dirty="0" smtClean="0">
              <a:solidFill>
                <a:srgbClr val="003D3F"/>
              </a:solidFill>
              <a:latin typeface="Arial" pitchFamily="34" charset="0"/>
              <a:cs typeface="Arial" pitchFamily="34" charset="0"/>
            </a:endParaRPr>
          </a:p>
          <a:p>
            <a:pPr marL="171450" indent="-171450" algn="just">
              <a:lnSpc>
                <a:spcPct val="120000"/>
              </a:lnSpc>
              <a:spcBef>
                <a:spcPts val="600"/>
              </a:spcBef>
              <a:buFont typeface="Arial" panose="020B0604020202020204" pitchFamily="34" charset="0"/>
              <a:buChar char="•"/>
            </a:pPr>
            <a:r>
              <a:rPr lang="fr-FR" sz="1400" dirty="0">
                <a:solidFill>
                  <a:srgbClr val="003D3F"/>
                </a:solidFill>
                <a:latin typeface="Arial" pitchFamily="34" charset="0"/>
                <a:cs typeface="Arial" pitchFamily="34" charset="0"/>
              </a:rPr>
              <a:t>Il est imminent que le Parlement bulgare adopte une loi transposant la directive – deux projets de loi sont </a:t>
            </a:r>
            <a:r>
              <a:rPr lang="fr-FR" sz="1400" dirty="0" smtClean="0">
                <a:solidFill>
                  <a:srgbClr val="003D3F"/>
                </a:solidFill>
                <a:latin typeface="Arial" pitchFamily="34" charset="0"/>
                <a:cs typeface="Arial" pitchFamily="34" charset="0"/>
              </a:rPr>
              <a:t>déposées</a:t>
            </a:r>
            <a:endParaRPr lang="bg-BG" sz="1400" dirty="0" smtClean="0">
              <a:solidFill>
                <a:srgbClr val="003D3F"/>
              </a:solidFill>
              <a:latin typeface="Arial" pitchFamily="34" charset="0"/>
              <a:cs typeface="Arial" pitchFamily="34" charset="0"/>
            </a:endParaRPr>
          </a:p>
          <a:p>
            <a:pPr marL="171450" indent="-171450" algn="just">
              <a:lnSpc>
                <a:spcPct val="120000"/>
              </a:lnSpc>
              <a:spcBef>
                <a:spcPts val="600"/>
              </a:spcBef>
              <a:buFont typeface="Arial" panose="020B0604020202020204" pitchFamily="34" charset="0"/>
              <a:buChar char="•"/>
            </a:pPr>
            <a:r>
              <a:rPr lang="fr-FR" sz="1400" dirty="0">
                <a:solidFill>
                  <a:srgbClr val="003D3F"/>
                </a:solidFill>
                <a:latin typeface="Arial" pitchFamily="34" charset="0"/>
                <a:cs typeface="Arial" pitchFamily="34" charset="0"/>
              </a:rPr>
              <a:t>L’objectif est la protection des personnes qui signalent des violations de la législation bulgare et des actes de l’Union européenne, en pratique, dans tous les domaines, y compris : les marchés publics, la protection des consommateurs, les services financiers, l’écologie, la protection de la concurrence etc.</a:t>
            </a:r>
            <a:endParaRPr lang="ru-RU" sz="1400" i="1" dirty="0">
              <a:solidFill>
                <a:srgbClr val="003D3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5423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30">
            <a:extLst>
              <a:ext uri="{FF2B5EF4-FFF2-40B4-BE49-F238E27FC236}">
                <a16:creationId xmlns:a16="http://schemas.microsoft.com/office/drawing/2014/main" xmlns="" id="{0FC73DF5-9279-F591-BC0F-09B5172DBD8F}"/>
              </a:ext>
            </a:extLst>
          </p:cNvPr>
          <p:cNvSpPr txBox="1">
            <a:spLocks noChangeArrowheads="1"/>
          </p:cNvSpPr>
          <p:nvPr/>
        </p:nvSpPr>
        <p:spPr>
          <a:xfrm>
            <a:off x="611560" y="620688"/>
            <a:ext cx="7848872" cy="5616624"/>
          </a:xfrm>
          <a:prstGeom prst="rect">
            <a:avLst/>
          </a:prstGeom>
          <a:noFill/>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spcBef>
                <a:spcPts val="600"/>
              </a:spcBef>
            </a:pPr>
            <a:r>
              <a:rPr lang="fr-FR" sz="1800" b="1" dirty="0">
                <a:solidFill>
                  <a:srgbClr val="A78A6A"/>
                </a:solidFill>
                <a:latin typeface="Arial" pitchFamily="34" charset="0"/>
                <a:cs typeface="Arial" pitchFamily="34" charset="0"/>
              </a:rPr>
              <a:t>QUI SONT LES PERSONNES OBLIGÉES</a:t>
            </a:r>
            <a:r>
              <a:rPr lang="bg-BG" sz="1800" b="1" dirty="0" smtClean="0">
                <a:solidFill>
                  <a:srgbClr val="A78A6A"/>
                </a:solidFill>
                <a:latin typeface="Arial" pitchFamily="34" charset="0"/>
                <a:cs typeface="Arial" pitchFamily="34" charset="0"/>
              </a:rPr>
              <a:t>?</a:t>
            </a:r>
            <a:endParaRPr lang="bg-BG" sz="1800" b="1" dirty="0">
              <a:solidFill>
                <a:srgbClr val="A78A6A"/>
              </a:solidFill>
              <a:latin typeface="Arial" pitchFamily="34" charset="0"/>
              <a:cs typeface="Arial" pitchFamily="34" charset="0"/>
            </a:endParaRPr>
          </a:p>
          <a:p>
            <a:pPr algn="just">
              <a:spcBef>
                <a:spcPts val="600"/>
              </a:spcBef>
            </a:pPr>
            <a:endParaRPr lang="bg-BG" sz="1700" b="1" dirty="0">
              <a:solidFill>
                <a:srgbClr val="A78A6A"/>
              </a:solidFill>
              <a:latin typeface="Arial" pitchFamily="34" charset="0"/>
              <a:cs typeface="Arial" pitchFamily="34" charset="0"/>
            </a:endParaRPr>
          </a:p>
          <a:p>
            <a:pPr marL="171450" indent="-171450" algn="just">
              <a:lnSpc>
                <a:spcPct val="120000"/>
              </a:lnSpc>
              <a:spcBef>
                <a:spcPts val="600"/>
              </a:spcBef>
              <a:buFont typeface="Wingdings" panose="05000000000000000000" pitchFamily="2" charset="2"/>
              <a:buChar char="q"/>
            </a:pPr>
            <a:r>
              <a:rPr lang="bg-BG" sz="1400" b="1" dirty="0">
                <a:solidFill>
                  <a:srgbClr val="A78A6A"/>
                </a:solidFill>
                <a:latin typeface="Arial" pitchFamily="34" charset="0"/>
                <a:cs typeface="Arial" pitchFamily="34" charset="0"/>
              </a:rPr>
              <a:t> </a:t>
            </a:r>
            <a:r>
              <a:rPr lang="fr-FR" sz="1400" b="1" dirty="0">
                <a:solidFill>
                  <a:srgbClr val="A78A6A"/>
                </a:solidFill>
                <a:latin typeface="Arial" pitchFamily="34" charset="0"/>
                <a:cs typeface="Arial" pitchFamily="34" charset="0"/>
              </a:rPr>
              <a:t>Les employeurs du secteur </a:t>
            </a:r>
            <a:r>
              <a:rPr lang="fr-FR" sz="1400" b="1" dirty="0" smtClean="0">
                <a:solidFill>
                  <a:srgbClr val="A78A6A"/>
                </a:solidFill>
                <a:latin typeface="Arial" pitchFamily="34" charset="0"/>
                <a:cs typeface="Arial" pitchFamily="34" charset="0"/>
              </a:rPr>
              <a:t>public</a:t>
            </a:r>
            <a:endParaRPr lang="bg-BG" sz="1400" b="1" dirty="0" smtClean="0">
              <a:solidFill>
                <a:srgbClr val="A78A6A"/>
              </a:solidFill>
              <a:latin typeface="Arial" pitchFamily="34" charset="0"/>
              <a:cs typeface="Arial" pitchFamily="34" charset="0"/>
            </a:endParaRPr>
          </a:p>
          <a:p>
            <a:pPr marL="171450" indent="-171450" algn="just">
              <a:lnSpc>
                <a:spcPct val="120000"/>
              </a:lnSpc>
              <a:spcBef>
                <a:spcPts val="600"/>
              </a:spcBef>
              <a:buFont typeface="Wingdings" panose="05000000000000000000" pitchFamily="2" charset="2"/>
              <a:buChar char="q"/>
            </a:pPr>
            <a:r>
              <a:rPr lang="ru-RU" sz="1400" b="1" dirty="0" smtClean="0">
                <a:solidFill>
                  <a:srgbClr val="A78A6A"/>
                </a:solidFill>
                <a:latin typeface="Arial" pitchFamily="34" charset="0"/>
                <a:cs typeface="Arial" pitchFamily="34" charset="0"/>
              </a:rPr>
              <a:t> </a:t>
            </a:r>
            <a:r>
              <a:rPr lang="fr-FR" sz="1400" b="1" dirty="0">
                <a:solidFill>
                  <a:srgbClr val="A78A6A"/>
                </a:solidFill>
                <a:latin typeface="Arial" pitchFamily="34" charset="0"/>
                <a:cs typeface="Arial" pitchFamily="34" charset="0"/>
              </a:rPr>
              <a:t>Les employeurs du secteur privé avec 50 travailleurs ou employés ou davantage</a:t>
            </a:r>
            <a:r>
              <a:rPr lang="ru-RU" sz="1400" b="1" u="sng" dirty="0" smtClean="0">
                <a:solidFill>
                  <a:srgbClr val="A78A6A"/>
                </a:solidFill>
                <a:latin typeface="Arial" pitchFamily="34" charset="0"/>
                <a:cs typeface="Arial" pitchFamily="34" charset="0"/>
              </a:rPr>
              <a:t> </a:t>
            </a:r>
            <a:endParaRPr lang="ru-RU" sz="1400" b="1" u="sng" dirty="0">
              <a:solidFill>
                <a:srgbClr val="A78A6A"/>
              </a:solidFill>
              <a:latin typeface="Arial" pitchFamily="34" charset="0"/>
              <a:cs typeface="Arial" pitchFamily="34" charset="0"/>
            </a:endParaRPr>
          </a:p>
          <a:p>
            <a:pPr marL="171450" indent="-171450" algn="just">
              <a:lnSpc>
                <a:spcPct val="120000"/>
              </a:lnSpc>
              <a:spcBef>
                <a:spcPts val="600"/>
              </a:spcBef>
              <a:buFont typeface="Arial" pitchFamily="34" charset="0"/>
              <a:buChar char="•"/>
            </a:pPr>
            <a:r>
              <a:rPr lang="fr-FR" sz="1400" dirty="0">
                <a:solidFill>
                  <a:srgbClr val="003D3F"/>
                </a:solidFill>
                <a:latin typeface="Arial" pitchFamily="34" charset="0"/>
                <a:cs typeface="Arial" pitchFamily="34" charset="0"/>
              </a:rPr>
              <a:t>Les obligations surgiront, pour les employeurs du secteur privé ayant de 50 à 249 employés, la fin de </a:t>
            </a:r>
            <a:r>
              <a:rPr lang="fr-FR" sz="1400" dirty="0" smtClean="0">
                <a:solidFill>
                  <a:srgbClr val="003D3F"/>
                </a:solidFill>
                <a:latin typeface="Arial" pitchFamily="34" charset="0"/>
                <a:cs typeface="Arial" pitchFamily="34" charset="0"/>
              </a:rPr>
              <a:t>2023</a:t>
            </a:r>
            <a:endParaRPr lang="bg-BG" sz="1400" dirty="0" smtClean="0">
              <a:solidFill>
                <a:srgbClr val="003D3F"/>
              </a:solidFill>
              <a:latin typeface="Arial" pitchFamily="34" charset="0"/>
              <a:cs typeface="Arial" pitchFamily="34" charset="0"/>
            </a:endParaRPr>
          </a:p>
          <a:p>
            <a:pPr marL="171450" indent="-171450" algn="just">
              <a:lnSpc>
                <a:spcPct val="120000"/>
              </a:lnSpc>
              <a:spcBef>
                <a:spcPts val="600"/>
              </a:spcBef>
              <a:buFont typeface="Arial" pitchFamily="34" charset="0"/>
              <a:buChar char="•"/>
            </a:pPr>
            <a:r>
              <a:rPr lang="fr-FR" sz="1400" dirty="0">
                <a:solidFill>
                  <a:srgbClr val="003D3F"/>
                </a:solidFill>
                <a:latin typeface="Arial" pitchFamily="34" charset="0"/>
                <a:cs typeface="Arial" pitchFamily="34" charset="0"/>
              </a:rPr>
              <a:t>L’obligation va surgir, pour les employeurs ayant 250 employés ou davantage, dès l’entrée en vigueur de la loi</a:t>
            </a:r>
            <a:r>
              <a:rPr lang="fr-FR" sz="1400" dirty="0" smtClean="0">
                <a:solidFill>
                  <a:srgbClr val="003D3F"/>
                </a:solidFill>
                <a:latin typeface="Arial" pitchFamily="34" charset="0"/>
                <a:cs typeface="Arial" pitchFamily="34" charset="0"/>
              </a:rPr>
              <a:t>.</a:t>
            </a:r>
            <a:endParaRPr lang="ru-RU" sz="1400" dirty="0">
              <a:solidFill>
                <a:srgbClr val="003D3F"/>
              </a:solidFill>
              <a:latin typeface="Arial" pitchFamily="34" charset="0"/>
              <a:cs typeface="Arial" pitchFamily="34" charset="0"/>
            </a:endParaRPr>
          </a:p>
          <a:p>
            <a:pPr marL="171450" indent="-171450" algn="just">
              <a:lnSpc>
                <a:spcPct val="120000"/>
              </a:lnSpc>
              <a:spcBef>
                <a:spcPts val="600"/>
              </a:spcBef>
              <a:buFont typeface="Wingdings" panose="05000000000000000000" pitchFamily="2" charset="2"/>
              <a:buChar char="q"/>
            </a:pPr>
            <a:r>
              <a:rPr lang="bg-BG" sz="1400" b="1" dirty="0">
                <a:solidFill>
                  <a:srgbClr val="A78A6A"/>
                </a:solidFill>
                <a:latin typeface="Arial" pitchFamily="34" charset="0"/>
                <a:cs typeface="Arial" pitchFamily="34" charset="0"/>
              </a:rPr>
              <a:t> </a:t>
            </a:r>
            <a:r>
              <a:rPr lang="fr-FR" sz="1400" b="1" dirty="0">
                <a:solidFill>
                  <a:srgbClr val="A78A6A"/>
                </a:solidFill>
                <a:latin typeface="Arial" pitchFamily="34" charset="0"/>
                <a:cs typeface="Arial" pitchFamily="34" charset="0"/>
              </a:rPr>
              <a:t>Les employeurs du secteur privé, nonobstant le nombre des travailleurs ou des employés, si leur activité est liée à des activités définies (les activités concrètes seront déterminées lors de l’adoption de la loi par l’Assemblée nationale) comme par exemple</a:t>
            </a:r>
            <a:r>
              <a:rPr lang="ru-RU" sz="1400" b="1" dirty="0" smtClean="0">
                <a:solidFill>
                  <a:srgbClr val="A78A6A"/>
                </a:solidFill>
                <a:latin typeface="Arial" pitchFamily="34" charset="0"/>
                <a:cs typeface="Arial" pitchFamily="34" charset="0"/>
              </a:rPr>
              <a:t>:</a:t>
            </a:r>
            <a:endParaRPr lang="ru-RU" sz="1400" b="1" dirty="0">
              <a:solidFill>
                <a:srgbClr val="A78A6A"/>
              </a:solidFill>
              <a:latin typeface="Arial" pitchFamily="34" charset="0"/>
              <a:cs typeface="Arial" pitchFamily="34" charset="0"/>
            </a:endParaRPr>
          </a:p>
          <a:p>
            <a:pPr marL="171450" indent="-171450" algn="just">
              <a:lnSpc>
                <a:spcPct val="120000"/>
              </a:lnSpc>
              <a:spcBef>
                <a:spcPts val="600"/>
              </a:spcBef>
              <a:buFont typeface="Arial" pitchFamily="34" charset="0"/>
              <a:buChar char="•"/>
            </a:pPr>
            <a:r>
              <a:rPr lang="fr-FR" sz="1400" dirty="0">
                <a:solidFill>
                  <a:srgbClr val="003D3F"/>
                </a:solidFill>
                <a:latin typeface="Arial" pitchFamily="34" charset="0"/>
                <a:cs typeface="Arial" pitchFamily="34" charset="0"/>
              </a:rPr>
              <a:t>Services, produits et marchés financiers et prévention du blanchiment de capitaux et du financement du terrorisme</a:t>
            </a:r>
            <a:r>
              <a:rPr lang="ru-RU" sz="1400" dirty="0" smtClean="0">
                <a:solidFill>
                  <a:srgbClr val="003D3F"/>
                </a:solidFill>
                <a:latin typeface="Arial" pitchFamily="34" charset="0"/>
                <a:cs typeface="Arial" pitchFamily="34" charset="0"/>
              </a:rPr>
              <a:t>;</a:t>
            </a:r>
            <a:endParaRPr lang="ru-RU" sz="1400" dirty="0">
              <a:solidFill>
                <a:srgbClr val="003D3F"/>
              </a:solidFill>
              <a:latin typeface="Arial" pitchFamily="34" charset="0"/>
              <a:cs typeface="Arial" pitchFamily="34" charset="0"/>
            </a:endParaRPr>
          </a:p>
          <a:p>
            <a:pPr marL="171450" indent="-171450" algn="just">
              <a:lnSpc>
                <a:spcPct val="120000"/>
              </a:lnSpc>
              <a:spcBef>
                <a:spcPts val="600"/>
              </a:spcBef>
              <a:buFont typeface="Arial" pitchFamily="34" charset="0"/>
              <a:buChar char="•"/>
            </a:pPr>
            <a:r>
              <a:rPr lang="en-GB" sz="1400" dirty="0">
                <a:solidFill>
                  <a:srgbClr val="003D3F"/>
                </a:solidFill>
                <a:latin typeface="Arial" pitchFamily="34" charset="0"/>
                <a:cs typeface="Arial" pitchFamily="34" charset="0"/>
              </a:rPr>
              <a:t>Protection de </a:t>
            </a:r>
            <a:r>
              <a:rPr lang="en-GB" sz="1400" dirty="0" err="1">
                <a:solidFill>
                  <a:srgbClr val="003D3F"/>
                </a:solidFill>
                <a:latin typeface="Arial" pitchFamily="34" charset="0"/>
                <a:cs typeface="Arial" pitchFamily="34" charset="0"/>
              </a:rPr>
              <a:t>l’environnement</a:t>
            </a:r>
            <a:r>
              <a:rPr lang="en-GB" sz="1400" dirty="0">
                <a:solidFill>
                  <a:srgbClr val="003D3F"/>
                </a:solidFill>
                <a:latin typeface="Arial" pitchFamily="34" charset="0"/>
                <a:cs typeface="Arial" pitchFamily="34" charset="0"/>
              </a:rPr>
              <a:t> </a:t>
            </a:r>
            <a:r>
              <a:rPr lang="ru-RU" sz="1400" dirty="0" smtClean="0">
                <a:solidFill>
                  <a:srgbClr val="003D3F"/>
                </a:solidFill>
                <a:latin typeface="Arial" pitchFamily="34" charset="0"/>
                <a:cs typeface="Arial" pitchFamily="34" charset="0"/>
              </a:rPr>
              <a:t>;</a:t>
            </a:r>
            <a:endParaRPr lang="ru-RU" sz="1400" dirty="0">
              <a:solidFill>
                <a:srgbClr val="003D3F"/>
              </a:solidFill>
              <a:latin typeface="Arial" pitchFamily="34" charset="0"/>
              <a:cs typeface="Arial" pitchFamily="34" charset="0"/>
            </a:endParaRPr>
          </a:p>
          <a:p>
            <a:pPr marL="171450" indent="-171450" algn="just">
              <a:lnSpc>
                <a:spcPct val="120000"/>
              </a:lnSpc>
              <a:spcBef>
                <a:spcPts val="600"/>
              </a:spcBef>
              <a:buFont typeface="Arial" pitchFamily="34" charset="0"/>
              <a:buChar char="•"/>
            </a:pPr>
            <a:r>
              <a:rPr lang="en-GB" sz="1400" dirty="0" err="1">
                <a:solidFill>
                  <a:srgbClr val="003D3F"/>
                </a:solidFill>
                <a:latin typeface="Arial" pitchFamily="34" charset="0"/>
                <a:cs typeface="Arial" pitchFamily="34" charset="0"/>
              </a:rPr>
              <a:t>Sécurité</a:t>
            </a:r>
            <a:r>
              <a:rPr lang="en-GB" sz="1400" dirty="0">
                <a:solidFill>
                  <a:srgbClr val="003D3F"/>
                </a:solidFill>
                <a:latin typeface="Arial" pitchFamily="34" charset="0"/>
                <a:cs typeface="Arial" pitchFamily="34" charset="0"/>
              </a:rPr>
              <a:t> des transports</a:t>
            </a:r>
            <a:r>
              <a:rPr lang="ru-RU" sz="1400" dirty="0" smtClean="0">
                <a:solidFill>
                  <a:srgbClr val="003D3F"/>
                </a:solidFill>
                <a:latin typeface="Arial" pitchFamily="34" charset="0"/>
                <a:cs typeface="Arial" pitchFamily="34" charset="0"/>
              </a:rPr>
              <a:t>.</a:t>
            </a:r>
            <a:endParaRPr lang="ru-RU" sz="1400" dirty="0">
              <a:solidFill>
                <a:srgbClr val="003D3F"/>
              </a:solidFill>
              <a:latin typeface="Arial" pitchFamily="34" charset="0"/>
              <a:cs typeface="Arial" pitchFamily="34" charset="0"/>
            </a:endParaRPr>
          </a:p>
          <a:p>
            <a:pPr algn="just">
              <a:lnSpc>
                <a:spcPct val="120000"/>
              </a:lnSpc>
              <a:spcBef>
                <a:spcPts val="600"/>
              </a:spcBef>
            </a:pPr>
            <a:endParaRPr lang="ru-RU" sz="1400" i="1" dirty="0">
              <a:solidFill>
                <a:srgbClr val="003D3F"/>
              </a:solidFill>
              <a:latin typeface="Arial" pitchFamily="34" charset="0"/>
              <a:cs typeface="Arial" pitchFamily="34" charset="0"/>
            </a:endParaRPr>
          </a:p>
          <a:p>
            <a:pPr algn="just">
              <a:lnSpc>
                <a:spcPct val="120000"/>
              </a:lnSpc>
              <a:spcBef>
                <a:spcPts val="600"/>
              </a:spcBef>
            </a:pPr>
            <a:r>
              <a:rPr lang="fr-FR" sz="1400" dirty="0">
                <a:solidFill>
                  <a:srgbClr val="003D3F"/>
                </a:solidFill>
                <a:latin typeface="Arial" pitchFamily="34" charset="0"/>
                <a:cs typeface="Arial" pitchFamily="34" charset="0"/>
              </a:rPr>
              <a:t>Des signalements de violation pourraient être lancés par des employés, des clients, des candidats et d’autres personnes qui ont des relations d’affaires avec la société ainsi que leurs proches</a:t>
            </a:r>
            <a:endParaRPr lang="bg-BG" sz="1700" dirty="0" smtClean="0">
              <a:solidFill>
                <a:schemeClr val="tx1"/>
              </a:solidFill>
              <a:latin typeface="Arial" pitchFamily="34" charset="0"/>
              <a:cs typeface="Arial" pitchFamily="34" charset="0"/>
            </a:endParaRPr>
          </a:p>
          <a:p>
            <a:pPr algn="just">
              <a:spcBef>
                <a:spcPts val="600"/>
              </a:spcBef>
            </a:pPr>
            <a:endParaRPr lang="ru-RU" sz="12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605717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F633842B-2B9D-703D-B2D4-05F3C66711EB}"/>
              </a:ext>
            </a:extLst>
          </p:cNvPr>
          <p:cNvSpPr txBox="1"/>
          <p:nvPr/>
        </p:nvSpPr>
        <p:spPr>
          <a:xfrm>
            <a:off x="647564" y="692696"/>
            <a:ext cx="7848872" cy="5469190"/>
          </a:xfrm>
          <a:prstGeom prst="rect">
            <a:avLst/>
          </a:prstGeom>
          <a:noFill/>
        </p:spPr>
        <p:txBody>
          <a:bodyPr wrap="square" rtlCol="0">
            <a:spAutoFit/>
          </a:bodyPr>
          <a:lstStyle/>
          <a:p>
            <a:pPr algn="just"/>
            <a:r>
              <a:rPr lang="fr-FR" b="1" dirty="0">
                <a:solidFill>
                  <a:srgbClr val="A78A6A"/>
                </a:solidFill>
                <a:latin typeface="Arial" pitchFamily="34" charset="0"/>
                <a:cs typeface="Arial" pitchFamily="34" charset="0"/>
              </a:rPr>
              <a:t>QUELLES SONT LES OBLIGATIONS DE L’EMPLOYEUR</a:t>
            </a:r>
            <a:r>
              <a:rPr lang="bg-BG" b="1" dirty="0" smtClean="0">
                <a:solidFill>
                  <a:srgbClr val="A78A6A"/>
                </a:solidFill>
                <a:latin typeface="Arial" pitchFamily="34" charset="0"/>
                <a:cs typeface="Arial" pitchFamily="34" charset="0"/>
              </a:rPr>
              <a:t>?</a:t>
            </a:r>
            <a:endParaRPr lang="bg-BG" b="1" dirty="0">
              <a:solidFill>
                <a:srgbClr val="A78A6A"/>
              </a:solidFill>
              <a:latin typeface="Arial" pitchFamily="34" charset="0"/>
              <a:cs typeface="Arial" pitchFamily="34" charset="0"/>
            </a:endParaRPr>
          </a:p>
          <a:p>
            <a:pPr algn="just"/>
            <a:endParaRPr lang="ru-RU" sz="1100" dirty="0">
              <a:solidFill>
                <a:srgbClr val="000000"/>
              </a:solidFill>
              <a:latin typeface="Arial" panose="020B0604020202020204" pitchFamily="34" charset="0"/>
              <a:cs typeface="Arial" panose="020B0604020202020204" pitchFamily="34" charset="0"/>
            </a:endParaRPr>
          </a:p>
          <a:p>
            <a:pPr marL="171450" indent="-171450" algn="just">
              <a:lnSpc>
                <a:spcPct val="120000"/>
              </a:lnSpc>
              <a:buFont typeface="Wingdings" panose="05000000000000000000" pitchFamily="2" charset="2"/>
              <a:buChar char="q"/>
            </a:pPr>
            <a:r>
              <a:rPr lang="ru-RU" sz="1400" dirty="0">
                <a:solidFill>
                  <a:srgbClr val="000000"/>
                </a:solidFill>
                <a:latin typeface="Arial" panose="020B0604020202020204" pitchFamily="34" charset="0"/>
                <a:cs typeface="Arial" panose="020B0604020202020204" pitchFamily="34" charset="0"/>
              </a:rPr>
              <a:t> </a:t>
            </a:r>
            <a:r>
              <a:rPr lang="fr-FR" sz="1400" dirty="0">
                <a:solidFill>
                  <a:srgbClr val="003D3F"/>
                </a:solidFill>
                <a:latin typeface="Arial" pitchFamily="34" charset="0"/>
                <a:cs typeface="Arial" pitchFamily="34" charset="0"/>
              </a:rPr>
              <a:t>De créer un canal sûr de lancement interne de signalements qui garantira la plénitude, l’intégralité et la confidentialité des informations. Des signalements pourraient être lancés aussi directement auprès de la Commission de lutte contre la corruption et de privation des biens acquis de manière illicite</a:t>
            </a:r>
            <a:endParaRPr lang="bg-BG" sz="1400" dirty="0">
              <a:latin typeface="Arial" panose="020B0604020202020204" pitchFamily="34" charset="0"/>
              <a:cs typeface="Arial" panose="020B0604020202020204" pitchFamily="34" charset="0"/>
            </a:endParaRPr>
          </a:p>
          <a:p>
            <a:pPr algn="just">
              <a:lnSpc>
                <a:spcPct val="120000"/>
              </a:lnSpc>
            </a:pPr>
            <a:endParaRPr lang="ru-RU" sz="500" dirty="0">
              <a:solidFill>
                <a:srgbClr val="000000"/>
              </a:solidFill>
              <a:latin typeface="Arial" panose="020B0604020202020204" pitchFamily="34" charset="0"/>
              <a:cs typeface="Arial" panose="020B0604020202020204" pitchFamily="34" charset="0"/>
            </a:endParaRPr>
          </a:p>
          <a:p>
            <a:pPr marL="171450" indent="-171450" algn="just">
              <a:lnSpc>
                <a:spcPct val="120000"/>
              </a:lnSpc>
              <a:buFont typeface="Wingdings" panose="05000000000000000000" pitchFamily="2" charset="2"/>
              <a:buChar char="q"/>
            </a:pPr>
            <a:r>
              <a:rPr lang="bg-BG" sz="1400" dirty="0">
                <a:solidFill>
                  <a:srgbClr val="000000"/>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De désigner un administrateur de signalements</a:t>
            </a:r>
            <a:r>
              <a:rPr lang="bg-BG" sz="1400" b="1" dirty="0" smtClean="0">
                <a:solidFill>
                  <a:srgbClr val="A78A6A"/>
                </a:solidFill>
                <a:latin typeface="Arial" panose="020B0604020202020204" pitchFamily="34" charset="0"/>
                <a:cs typeface="Arial" panose="020B0604020202020204" pitchFamily="34" charset="0"/>
              </a:rPr>
              <a:t>:</a:t>
            </a:r>
            <a:endParaRPr lang="bg-BG" sz="1400" b="1" dirty="0">
              <a:solidFill>
                <a:srgbClr val="A78A6A"/>
              </a:solidFill>
              <a:latin typeface="Arial" panose="020B0604020202020204" pitchFamily="34" charset="0"/>
              <a:cs typeface="Arial" panose="020B0604020202020204" pitchFamily="34" charset="0"/>
            </a:endParaRPr>
          </a:p>
          <a:p>
            <a:pPr marL="285750" indent="-285750" algn="just">
              <a:lnSpc>
                <a:spcPct val="120000"/>
              </a:lnSpc>
              <a:buFont typeface="Arial" panose="020B0604020202020204" pitchFamily="34" charset="0"/>
              <a:buChar char="•"/>
            </a:pPr>
            <a:r>
              <a:rPr lang="fr-FR" sz="1400" dirty="0">
                <a:solidFill>
                  <a:srgbClr val="003D3F"/>
                </a:solidFill>
                <a:latin typeface="Arial" pitchFamily="34" charset="0"/>
                <a:cs typeface="Arial" pitchFamily="34" charset="0"/>
              </a:rPr>
              <a:t>qui peut être une personne physique ou une unité distincte ainsi qu’une autre personne, y compris hors de la structure de l’employeur (un prestataire externe)</a:t>
            </a:r>
            <a:endParaRPr lang="ru-RU" sz="1400" dirty="0">
              <a:solidFill>
                <a:srgbClr val="003D3F"/>
              </a:solidFill>
              <a:latin typeface="Arial" pitchFamily="34" charset="0"/>
              <a:cs typeface="Arial" pitchFamily="34" charset="0"/>
            </a:endParaRPr>
          </a:p>
          <a:p>
            <a:pPr marL="285750" indent="-285750" algn="just">
              <a:lnSpc>
                <a:spcPct val="120000"/>
              </a:lnSpc>
              <a:buFont typeface="Arial" panose="020B0604020202020204" pitchFamily="34" charset="0"/>
              <a:buChar char="•"/>
            </a:pPr>
            <a:r>
              <a:rPr lang="fr-FR" sz="1400" dirty="0">
                <a:solidFill>
                  <a:srgbClr val="003D3F"/>
                </a:solidFill>
                <a:latin typeface="Arial" pitchFamily="34" charset="0"/>
                <a:cs typeface="Arial" pitchFamily="34" charset="0"/>
              </a:rPr>
              <a:t>il est dans l’obligation d’adopter et d’enregistrer des signalements de </a:t>
            </a:r>
            <a:r>
              <a:rPr lang="fr-FR" sz="1400" dirty="0" smtClean="0">
                <a:solidFill>
                  <a:srgbClr val="003D3F"/>
                </a:solidFill>
                <a:latin typeface="Arial" pitchFamily="34" charset="0"/>
                <a:cs typeface="Arial" pitchFamily="34" charset="0"/>
              </a:rPr>
              <a:t>violations</a:t>
            </a:r>
            <a:endParaRPr lang="bg-BG" sz="1400" dirty="0" smtClean="0">
              <a:solidFill>
                <a:srgbClr val="003D3F"/>
              </a:solidFill>
              <a:latin typeface="Arial" pitchFamily="34" charset="0"/>
              <a:cs typeface="Arial" pitchFamily="34" charset="0"/>
            </a:endParaRPr>
          </a:p>
          <a:p>
            <a:pPr marL="285750" indent="-285750" algn="just">
              <a:lnSpc>
                <a:spcPct val="120000"/>
              </a:lnSpc>
              <a:buFont typeface="Arial" panose="020B0604020202020204" pitchFamily="34" charset="0"/>
              <a:buChar char="•"/>
            </a:pPr>
            <a:r>
              <a:rPr lang="fr-FR" sz="1400" dirty="0">
                <a:solidFill>
                  <a:srgbClr val="003D3F"/>
                </a:solidFill>
                <a:latin typeface="Arial" pitchFamily="34" charset="0"/>
                <a:cs typeface="Arial" pitchFamily="34" charset="0"/>
              </a:rPr>
              <a:t>il garantit que l’identité de la personne qui signale et de toute autre personne mentionnée dans le signal est protégée</a:t>
            </a:r>
            <a:r>
              <a:rPr lang="ru-RU" sz="1400" dirty="0" smtClean="0">
                <a:solidFill>
                  <a:srgbClr val="003D3F"/>
                </a:solidFill>
                <a:latin typeface="Arial" pitchFamily="34" charset="0"/>
                <a:cs typeface="Arial" pitchFamily="34" charset="0"/>
              </a:rPr>
              <a:t> </a:t>
            </a:r>
            <a:endParaRPr lang="ru-RU" sz="1400" dirty="0">
              <a:solidFill>
                <a:srgbClr val="003D3F"/>
              </a:solidFill>
              <a:latin typeface="Arial" pitchFamily="34" charset="0"/>
              <a:cs typeface="Arial" pitchFamily="34" charset="0"/>
            </a:endParaRPr>
          </a:p>
          <a:p>
            <a:pPr marL="285750" indent="-285750" algn="just">
              <a:lnSpc>
                <a:spcPct val="120000"/>
              </a:lnSpc>
              <a:buFont typeface="Arial" panose="020B0604020202020204" pitchFamily="34" charset="0"/>
              <a:buChar char="•"/>
            </a:pPr>
            <a:r>
              <a:rPr lang="fr-FR" sz="1400" dirty="0">
                <a:solidFill>
                  <a:srgbClr val="003D3F"/>
                </a:solidFill>
                <a:latin typeface="Arial" pitchFamily="34" charset="0"/>
                <a:cs typeface="Arial" pitchFamily="34" charset="0"/>
              </a:rPr>
              <a:t>il vérifie le signal et assiste la personne qui aurait signalé ; interagit avec l’employeur ou avec la </a:t>
            </a:r>
            <a:r>
              <a:rPr lang="fr-FR" sz="1400" dirty="0" smtClean="0">
                <a:solidFill>
                  <a:srgbClr val="003D3F"/>
                </a:solidFill>
                <a:latin typeface="Arial" pitchFamily="34" charset="0"/>
                <a:cs typeface="Arial" pitchFamily="34" charset="0"/>
              </a:rPr>
              <a:t>CLCPBAI</a:t>
            </a:r>
            <a:endParaRPr lang="bg-BG" sz="500" dirty="0" smtClean="0">
              <a:solidFill>
                <a:srgbClr val="A78A6A"/>
              </a:solidFill>
            </a:endParaRPr>
          </a:p>
          <a:p>
            <a:pPr marL="171450" indent="-171450" algn="just">
              <a:lnSpc>
                <a:spcPct val="120000"/>
              </a:lnSpc>
              <a:buFont typeface="Wingdings" panose="05000000000000000000" pitchFamily="2" charset="2"/>
              <a:buChar char="q"/>
            </a:pPr>
            <a:r>
              <a:rPr lang="bg-BG" sz="1400" dirty="0" smtClean="0">
                <a:solidFill>
                  <a:srgbClr val="000000"/>
                </a:solidFill>
                <a:latin typeface="Arial" panose="020B0604020202020204" pitchFamily="34" charset="0"/>
                <a:cs typeface="Arial" panose="020B0604020202020204" pitchFamily="34" charset="0"/>
              </a:rPr>
              <a:t> </a:t>
            </a:r>
            <a:r>
              <a:rPr lang="fr-FR" sz="1400" dirty="0" smtClean="0">
                <a:solidFill>
                  <a:srgbClr val="003D3F"/>
                </a:solidFill>
                <a:latin typeface="Arial" panose="020B0604020202020204" pitchFamily="34" charset="0"/>
                <a:cs typeface="Arial" panose="020B0604020202020204" pitchFamily="34" charset="0"/>
              </a:rPr>
              <a:t>De tenir un registre des signalements reçus</a:t>
            </a:r>
            <a:endParaRPr lang="bg-BG" sz="500" b="1" dirty="0" smtClean="0">
              <a:solidFill>
                <a:srgbClr val="A78A6A"/>
              </a:solidFill>
              <a:latin typeface="Arial" panose="020B0604020202020204" pitchFamily="34" charset="0"/>
              <a:cs typeface="Arial" panose="020B0604020202020204" pitchFamily="34" charset="0"/>
            </a:endParaRPr>
          </a:p>
          <a:p>
            <a:pPr marL="171450" indent="-171450" algn="just">
              <a:lnSpc>
                <a:spcPct val="120000"/>
              </a:lnSpc>
              <a:buFont typeface="Wingdings" panose="05000000000000000000" pitchFamily="2" charset="2"/>
              <a:buChar char="q"/>
            </a:pPr>
            <a:r>
              <a:rPr lang="bg-BG" sz="1400" dirty="0" smtClean="0">
                <a:solidFill>
                  <a:srgbClr val="000000"/>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De divulguer des informations sur les canaux de lancement de </a:t>
            </a:r>
            <a:r>
              <a:rPr lang="fr-FR" sz="1400" dirty="0" smtClean="0">
                <a:solidFill>
                  <a:srgbClr val="003D3F"/>
                </a:solidFill>
                <a:latin typeface="Arial" panose="020B0604020202020204" pitchFamily="34" charset="0"/>
                <a:cs typeface="Arial" panose="020B0604020202020204" pitchFamily="34" charset="0"/>
              </a:rPr>
              <a:t>signalements</a:t>
            </a:r>
            <a:endParaRPr lang="bg-BG" sz="1400" b="1" dirty="0">
              <a:solidFill>
                <a:srgbClr val="A78A6A"/>
              </a:solidFill>
              <a:latin typeface="Arial" panose="020B0604020202020204" pitchFamily="34" charset="0"/>
              <a:cs typeface="Arial" panose="020B0604020202020204" pitchFamily="34" charset="0"/>
            </a:endParaRPr>
          </a:p>
          <a:p>
            <a:pPr marL="171450" indent="-171450" algn="just">
              <a:lnSpc>
                <a:spcPct val="120000"/>
              </a:lnSpc>
              <a:buFont typeface="Wingdings" panose="05000000000000000000" pitchFamily="2" charset="2"/>
              <a:buChar char="q"/>
            </a:pPr>
            <a:endParaRPr lang="bg-BG" sz="500" b="1" dirty="0">
              <a:solidFill>
                <a:srgbClr val="A78A6A"/>
              </a:solidFill>
              <a:latin typeface="Arial" panose="020B0604020202020204" pitchFamily="34" charset="0"/>
              <a:cs typeface="Arial" panose="020B0604020202020204" pitchFamily="34" charset="0"/>
            </a:endParaRPr>
          </a:p>
          <a:p>
            <a:pPr marL="171450" indent="-171450" algn="just">
              <a:lnSpc>
                <a:spcPct val="120000"/>
              </a:lnSpc>
              <a:buFont typeface="Wingdings" panose="05000000000000000000" pitchFamily="2" charset="2"/>
              <a:buChar char="q"/>
            </a:pPr>
            <a:r>
              <a:rPr lang="bg-BG" sz="1400" dirty="0">
                <a:solidFill>
                  <a:srgbClr val="000000"/>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De créer des procédures et des règles internes de réception, d’administration et d’examen de signalements ainsi que de protection des personnes qui les lancent. L’objectif est autant la protection de leur confidentialité que la protection contre des actions à leur encontre tels que licenciement, rétrogradation </a:t>
            </a:r>
            <a:r>
              <a:rPr lang="fr-FR" sz="1400" dirty="0" err="1">
                <a:solidFill>
                  <a:srgbClr val="003D3F"/>
                </a:solidFill>
                <a:latin typeface="Arial" panose="020B0604020202020204" pitchFamily="34" charset="0"/>
                <a:cs typeface="Arial" panose="020B0604020202020204" pitchFamily="34" charset="0"/>
              </a:rPr>
              <a:t>etc</a:t>
            </a:r>
            <a:r>
              <a:rPr lang="bg-BG" sz="1400" dirty="0" smtClean="0">
                <a:solidFill>
                  <a:srgbClr val="003D3F"/>
                </a:solidFill>
                <a:latin typeface="Arial" panose="020B0604020202020204" pitchFamily="34" charset="0"/>
                <a:cs typeface="Arial" panose="020B0604020202020204" pitchFamily="34" charset="0"/>
              </a:rPr>
              <a:t>. </a:t>
            </a:r>
            <a:endParaRPr lang="bg-BG" dirty="0">
              <a:solidFill>
                <a:srgbClr val="A78A6A"/>
              </a:solidFill>
            </a:endParaRPr>
          </a:p>
        </p:txBody>
      </p:sp>
    </p:spTree>
    <p:extLst>
      <p:ext uri="{BB962C8B-B14F-4D97-AF65-F5344CB8AC3E}">
        <p14:creationId xmlns:p14="http://schemas.microsoft.com/office/powerpoint/2010/main" val="3022282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3" name="Rectangle 13"/>
          <p:cNvSpPr>
            <a:spLocks noChangeArrowheads="1"/>
          </p:cNvSpPr>
          <p:nvPr/>
        </p:nvSpPr>
        <p:spPr bwMode="auto">
          <a:xfrm>
            <a:off x="539552" y="771582"/>
            <a:ext cx="7391400" cy="552450"/>
          </a:xfrm>
          <a:prstGeom prst="rect">
            <a:avLst/>
          </a:prstGeom>
          <a:noFill/>
          <a:ln w="9525">
            <a:noFill/>
            <a:miter lim="800000"/>
            <a:headEnd/>
            <a:tailEnd/>
          </a:ln>
          <a:effectLst/>
        </p:spPr>
        <p:txBody>
          <a:bodyPr anchor="ctr"/>
          <a:lstStyle/>
          <a:p>
            <a:pPr>
              <a:defRPr/>
            </a:pPr>
            <a:endParaRPr lang="bg-BG" sz="3600">
              <a:solidFill>
                <a:schemeClr val="accent2"/>
              </a:solidFill>
              <a:effectLst>
                <a:outerShdw blurRad="38100" dist="38100" dir="2700000" algn="tl">
                  <a:srgbClr val="C0C0C0"/>
                </a:outerShdw>
              </a:effectLst>
              <a:latin typeface="Times New Roman" pitchFamily="18" charset="0"/>
            </a:endParaRPr>
          </a:p>
        </p:txBody>
      </p:sp>
      <p:sp>
        <p:nvSpPr>
          <p:cNvPr id="2" name="AutoShape 3" descr="data:image/jpeg;base64,/9j/4RXiRXhpZgAASUkqAAgAAAAOAAABAwABAAAAZwIAAAEBAwABAAAAegMAAAIBAwAEAAAAtgAAAAMBAwABAAAAAQAAAAYBAwABAAAABQAAABIBAwABAAAAAQAAABUBAwABAAAABAAAABoBBQABAAAAvgAAABsBBQABAAAAxgAAABwBAwABAAAAAQAAACgBAwABAAAAAgAAADEBAgAeAAAAzgAAADIBAgAUAAAA7AAAAGmHBAABAAAAAAEAACwBAAAIAAgACAAIAID8CgAQJwAAgPwKABAnAABBZG9iZSBQaG90b3Nob3AgQ1M1LjEgV2luZG93cwAyMDE1OjAzOjMxIDE1OjU4OjA0AAMAAaADAAEAAAABAAAAAqAEAAEAAACUAAAAA6AEAAEAAADWAAAAAAAAAAAABgADAQMAAQAAAAYAAAAaAQUAAQAAAHoBAAAbAQUAAQAAAIIBAAAoAQMAAQAAAAIAAAABAgQAAQAAAIoBAAACAgQAAQAAAFAUAAAAAAAASAAAAAEAAABIAAAAAQAAAP/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n/7RyqUGhvdG9zaG9wIDMuMAA4QklNBAQAAAAAACIcAVoAAxslRxwCAAACA/McAgUADlRvcF90aWVyX2Zpcm1zOEJJTQQlAAAAAAAQR5hrgLZCrzma9lxfozf+ODhCSU0EOgAAAAAAkwAAABAAAAABAAAAAAALcHJpbnRPdXRwdXQAAAAFAAAAAENsclNlbnVtAAAAAENsclMAAAAAUkdCQwAAAABJbnRlZW51bQAAAABJbnRlAAAAAENscm0AAAAATXBCbGJvb2wBAAAAD3ByaW50U2l4dGVlbkJpdGJvb2wAAAAAC3ByaW50ZXJOYW1lVEVYVAAAAAEAAAA4QklNBDsAAAAAAbIAAAAQAAAAAQAAAAAAEnByaW50T3V0cHV0T3B0aW9ucwAAABIAAAAAQ3B0bmJvb2wAAAAAAENsYnJib29sAAAAAABSZ3NNYm9vbAAAAAAAQ3JuQ2Jvb2wAAAAAAENudENib29sAAAAAABMYmxzYm9vbAAAAAAATmd0dmJvb2wAAAAAAEVtbERib29sAAAAAABJbnRyYm9vbAAAAAAAQmNrZ09iamMAAAABAAAAAAAAUkdCQwAAAAMAAAAAUmQgIGRvdWJAb+AAAAAAAAAAAABHcm4gZG91YkBv4AAAAAAAAAAAAEJsICBkb3ViQG/gAAAAAAAAAAAAQnJkVFVudEYjUmx0AAAAAAAAAAAAAAAAQmxkIFVudEYjUmx0AAAAAAAAAAAAAAAAUnNsdFVudEYjUHhsQFIAAAAAAAAAAAAKdmVjdG9yRGF0YWJvb2wBAAAAAFBnUHNlbnVtAAAAAFBnUHMAAAAAUGdQQwAAAABMZWZ0VW50RiNSbHQAAAAAAAAAAAAAAABUb3AgVW50RiNSbHQAAAAAAAAAAAAAAABTY2wgVW50RiNQcmNAWQAAAAAAADhCSU0D7QAAAAAAEABIAAAAAQACAEgAAAABAAI4QklNBCYAAAAAAA4AAAAAAAAAAAAAP4AAADhCSU0EDQAAAAAABAAAAB44QklNBBkAAAAAAAQAAAAeOEJJTQPzAAAAAAAJAAAAAAAAAAABADhCSU0nEAAAAAAACgABAAAAAAAAAAI4QklNA/UAAAAAAEgAL2ZmAAEAbGZmAAYAAAAAAAEAL2ZmAAEAoZmaAAYAAAAAAAEAMgAAAAEAWgAAAAYAAAAAAAEANQAAAAEALQAAAAYAAAAAAAE4QklNA/gAAAAAAHAAAP////////////////////////////8D6AAAAAD/////////////////////////////A+gAAAAA/////////////////////////////wPoAAAAAP////////////////////////////8D6AAAOEJJTQQIAAAAAAAQAAAAAQAAAkAAAAJAAAAAADhCSU0EHgAAAAAABAAAAAA4QklNBBoAAAAAA00AAAAGAAAAAAAAAAAAAADWAAAAlAAAAAwATABlAGEAZABpAG4AZwBfAGYAaQByAG0AAAABAAAAAAAAAAAAAAAAAAAAAAAAAAEAAAAAAAAAAAAAAJQAAADWAAAAAAAAAAAAAAAAAAAAAAEAAAAAAAAAAAAAAAAAAAAAAAAAEAAAAAEAAAAAAABudWxsAAAAAgAAAAZib3VuZHNPYmpjAAAAAQAAAAAAAFJjdDEAAAAEAAAAAFRvcCBsb25nAAAAAAAAAABMZWZ0bG9uZwAAAAAAAAAAQnRvbWxvbmcAAADWAAAAAFJnaHRsb25nAAAAlAAAAAZzbGljZXNWbExzAAAAAU9iamMAAAABAAAAAAAFc2xpY2UAAAASAAAAB3NsaWNlSURsb25nAAAAAAAAAAdncm91cElEbG9uZwAAAAAAAAAGb3JpZ2luZW51bQAAAAxFU2xpY2VPcmlnaW4AAAANYXV0b0dlbmVyYXRlZAAAAABUeXBlZW51bQAAAApFU2xpY2VUeXBlAAAAAEltZyAAAAAGYm91bmRzT2JqYwAAAAEAAAAAAABSY3QxAAAABAAAAABUb3AgbG9uZwAAAAAAAAAATGVmdGxvbmcAAAAAAAAAAEJ0b21sb25nAAAA1gAAAABSZ2h0bG9uZwAAAJQAAAADdXJsVEVYVAAAAAEAAAAAAABudWxsVEVYVAAAAAEAAAAAAABNc2dlVEVYVAAAAAEAAAAAAAZhbHRUYWdURVhUAAAAAQAAAAAADmNlbGxUZXh0SXNIVE1MYm9vbAEAAAAIY2VsbFRleHRURVhUAAAAAQAAAAAACWhvcnpBbGlnbmVudW0AAAAPRVNsaWNlSG9yekFsaWduAAAAB2RlZmF1bHQAAAAJdmVydEFsaWduZW51bQAAAA9FU2xpY2VWZXJ0QWxpZ24AAAAHZGVmYXVsdAAAAAtiZ0NvbG9yVHlwZWVudW0AAAARRVNsaWNlQkdDb2xvclR5cGUAAAAATm9uZQAAAAl0b3BPdXRzZXRsb25nAAAAAAAAAApsZWZ0T3V0c2V0bG9uZwAAAAAAAAAMYm90dG9tT3V0c2V0bG9uZwAAAAAAAAALcmlnaHRPdXRzZXRsb25nAAAAAAA4QklNBCgAAAAAAAwAAAACP/AAAAAAAAA4QklNBBQAAAAAAAQAAAABOEJJTQQMAAAAABRsAAAAAQAAAG8AAACgAAABUAAA0gAAABRQABgAAf/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k4QklNBCEAAAAAAFkAAAABAQAAAA8AQQBkAG8AYgBlACAAUABoAG8AdABvAHMAaABvAHAAAAAVAEEAZABvAGIAZQAgAFAAaABvAHQAbwBzAGgAbwBwACAAQwBTADUALgAxAAAAAQA4QklNBAYAAAAAAAcACAAAAAEBAP/hE6todHRwOi8vbnMuYWRvYmUuY29tL3hhcC8xLjAvADw/eHBhY2tldCBiZWdpbj0i77u/IiBpZD0iVzVNME1wQ2VoaUh6cmVTek5UY3prYzlkIj8+IDx4OnhtcG1ldGEgeG1sbnM6eD0iYWRvYmU6bnM6bWV0YS8iIHg6eG1wdGs9IkFkb2JlIFhNUCBDb3JlIDUuMC1jMDYxIDY0LjE0MDk0OSwgMjAxMC8xMi8wNy0xMDo1NzowMSAgICAgICAgIj4gPHJkZjpSREYgeG1sbnM6cmRmPSJodHRwOi8vd3d3LnczLm9yZy8xOTk5LzAyLzIyLXJkZi1zeW50YXgtbnMjIj4gPHJkZjpEZXNjcmlwdGlvbiByZGY6YWJvdXQ9IiIgeG1sbnM6ZGM9Imh0dHA6Ly9wdXJsLm9yZy9kYy9lbGVtZW50cy8xLjEvIiB4bWxuczp4bXA9Imh0dHA6Ly9ucy5hZG9iZS5jb20veGFwLzEuMC8iIHhtbG5zOnhtcE1NPSJodHRwOi8vbnMuYWRvYmUuY29tL3hhcC8xLjAvbW0vIiB4bWxuczpzdFJlZj0iaHR0cDovL25zLmFkb2JlLmNvbS94YXAvMS4wL3NUeXBlL1Jlc291cmNlUmVmIyIgeG1sbnM6c3RFdnQ9Imh0dHA6Ly9ucy5hZG9iZS5jb20veGFwLzEuMC9zVHlwZS9SZXNvdXJjZUV2ZW50IyIgeG1sbnM6cGhvdG9zaG9wPSJodHRwOi8vbnMuYWRvYmUuY29tL3Bob3Rvc2hvcC8xLjAvIiBkYzpmb3JtYXQ9ImltYWdlL2pwZWciIHhtcDpDcmVhdG9yVG9vbD0iQWRvYmUgUGhvdG9zaG9wIENTNS4xIFdpbmRvd3MiIHhtcDpDcmVhdGVEYXRlPSIyMDE1LTAzLTMxVDE1OjU2OjAyKzAxOjAwIiB4bXA6TW9kaWZ5RGF0ZT0iMjAxNS0wMy0zMVQxNTo1ODowNCswMTowMCIgeG1wOk1ldGFkYXRhRGF0ZT0iMjAxNS0wMy0zMVQxNTo1ODowNCswMTowMCIgeG1wTU06RG9jdW1lbnRJRD0ieG1wLmRpZDpCODkyQjEwQ0I2RDdFNDExODg3Q0M2NjBERTkwNzE5OCIgeG1wTU06SW5zdGFuY2VJRD0ieG1wLmlpZDo1Mjg2Qjc0REI2RDdFNDExQkE2QUFCNzFENkU2NkMwNiIgeG1wTU06T3JpZ2luYWxEb2N1bWVudElEPSJ1dWlkOjkzNUNDQTgyRTY2REUxMTFCOUZDRjI0MTI4MEUwNDdCIiBwaG90b3Nob3A6Q29sb3JNb2RlPSIzIiBwaG90b3Nob3A6SUNDUHJvZmlsZT0ic1JHQiBJRUM2MTk2Ni0yLjEiPiA8ZGM6dGl0bGU+IDxyZGY6QWx0PiA8cmRmOmxpIHhtbDpsYW5nPSJ4LWRlZmF1bHQiPlRvcF90aWVyX2Zpcm1zPC9yZGY6bGk+IDwvcmRmOkFsdD4gPC9kYzp0aXRsZT4gPHhtcE1NOkRlcml2ZWRGcm9tIHN0UmVmOmluc3RhbmNlSUQ9InhtcC5paWQ6NTA4NkI3NERCNkQ3RTQxMUJBNkFBQjcxRDZFNjZDMDYiIHN0UmVmOmRvY3VtZW50SUQ9InhtcC5kaWQ6Qjg5MkIxMENCNkQ3RTQxMTg4N0NDNjYwREU5MDcxOTgiIHN0UmVmOm9yaWdpbmFsRG9jdW1lbnRJRD0idXVpZDo5MzVDQ0E4MkU2NkRFMTExQjlGQ0YyNDEyODBFMDQ3QiIvPiA8eG1wTU06SGlzdG9yeT4gPHJkZjpTZXE+IDxyZGY6bGkgc3RFdnQ6YWN0aW9uPSJjb252ZXJ0ZWQiIHN0RXZ0OnBhcmFtZXRlcnM9ImZyb20gYXBwbGljYXRpb24vcG9zdHNjcmlwdCB0byBhcHBsaWNhdGlvbi92bmQuYWRvYmUuaWxsdXN0cmF0b3IiLz4gPHJkZjpsaSBzdEV2dDphY3Rpb249InNhdmVkIiBzdEV2dDppbnN0YW5jZUlEPSJ4bXAuaWlkOjZGMTY0MkUxNzU5MUUyMTFCQTY4RDNEMEI2MERERENFIiBzdEV2dDp3aGVuPSIyMDEzLTAzLTIwVDE1OjUxOjMwWiIgc3RFdnQ6c29mdHdhcmVBZ2VudD0iQWRvYmUgSWxsdXN0cmF0b3IgQ1M1LjEiIHN0RXZ0OmNoYW5nZWQ9Ii8iLz4gPHJkZjpsaSBzdEV2dDphY3Rpb249ImNvbnZlcnRlZCIgc3RFdnQ6cGFyYW1ldGVycz0iZnJvbSBhcHBsaWNhdGlvbi9wb3N0c2NyaXB0IHRvIGFwcGxpY2F0aW9uL3ZuZC5hZG9iZS5pbGx1c3RyYXRvciIvPiA8cmRmOmxpIHN0RXZ0OmFjdGlvbj0iY29udmVydGVkIiBzdEV2dDpwYXJhbWV0ZXJzPSJmcm9tIGFwcGxpY2F0aW9uL3Bvc3RzY3JpcHQgdG8gYXBwbGljYXRpb24vdm5kLmFkb2JlLmlsbHVzdHJhdG9yIi8+IDxyZGY6bGkgc3RFdnQ6YWN0aW9uPSJzYXZlZCIgc3RFdnQ6aW5zdGFuY2VJRD0ieG1wLmlpZDpCODkyQjEwQ0I2RDdFNDExODg3Q0M2NjBERTkwNzE5OCIgc3RFdnQ6d2hlbj0iMjAxNS0wMy0zMVQxNTo1NjowMiswMTowMCIgc3RFdnQ6c29mdHdhcmVBZ2VudD0iQWRvYmUgSWxsdXN0cmF0b3IgQ1M1LjEiIHN0RXZ0OmNoYW5nZWQ9Ii8iLz4gPHJkZjpsaSBzdEV2dDphY3Rpb249InNhdmVkIiBzdEV2dDppbnN0YW5jZUlEPSJ4bXAuaWlkOjUwODZCNzREQjZEN0U0MTFCQTZBQUI3MUQ2RTY2QzA2IiBzdEV2dDp3aGVuPSIyMDE1LTAzLTMxVDE1OjU3OjUxKzAxOjAwIiBzdEV2dDpzb2Z0d2FyZUFnZW50PSJBZG9iZSBQaG90b3Nob3AgQ1M1LjEgV2luZG93cyIgc3RFdnQ6Y2hhbmdlZD0iLyIvPiA8cmRmOmxpIHN0RXZ0OmFjdGlvbj0iY29udmVydGVkIiBzdEV2dDpwYXJhbWV0ZXJzPSJmcm9tIGltYWdlL3RpZmYgdG8gaW1hZ2UvanBlZyIvPiA8cmRmOmxpIHN0RXZ0OmFjdGlvbj0iZGVyaXZlZCIgc3RFdnQ6cGFyYW1ldGVycz0iY29udmVydGVkIGZyb20gaW1hZ2UvdGlmZiB0byBpbWFnZS9qcGVnIi8+IDxyZGY6bGkgc3RFdnQ6YWN0aW9uPSJzYXZlZCIgc3RFdnQ6aW5zdGFuY2VJRD0ieG1wLmlpZDo1MTg2Qjc0REI2RDdFNDExQkE2QUFCNzFENkU2NkMwNiIgc3RFdnQ6d2hlbj0iMjAxNS0wMy0zMVQxNTo1Nzo1MSswMTowMCIgc3RFdnQ6c29mdHdhcmVBZ2VudD0iQWRvYmUgUGhvdG9zaG9wIENTNS4xIFdpbmRvd3MiIHN0RXZ0OmNoYW5nZWQ9Ii8iLz4gPHJkZjpsaSBzdEV2dDphY3Rpb249InNhdmVkIiBzdEV2dDppbnN0YW5jZUlEPSJ4bXAuaWlkOjUyODZCNzREQjZEN0U0MTFCQTZBQUI3MUQ2RTY2QzA2IiBzdEV2dDp3aGVuPSIyMDE1LTAzLTMxVDE1OjU4OjA0KzAxOjAwIiBzdEV2dDpzb2Z0d2FyZUFnZW50PSJBZG9iZSBQaG90b3Nob3AgQ1M1LjEgV2luZG93cyIgc3RFdnQ6Y2hhbmdlZD0iLyIvPiA8L3JkZjpTZXE+IDwveG1wTU06SGlzdG9yeT4gPC9yZGY6RGVzY3JpcHRpb24+IDwvcmRmOlJERj4gPC94OnhtcG1ldGE+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PD94cGFja2V0IGVuZD0idyI/Pv/iDFhJQ0NfUFJPRklMRQABAQAADEhMaW5vAhAAAG1udHJSR0IgWFlaIAfOAAIACQAGADEAAGFjc3BNU0ZUAAAAAElFQyBzUkdCAAAAAAAAAAAAAAABAAD21gABAAAAANMtSFAgIAAAAAAAAAAAAAAAAAAAAAAAAAAAAAAAAAAAAAAAAAAAAAAAAAAAAAAAAAAAAAAAEWNwcnQAAAFQAAAAM2Rlc2MAAAGEAAAAbHd0cHQAAAHwAAAAFGJrcHQAAAIEAAAAFHJYWVoAAAIYAAAAFGdYWVoAAAIsAAAAFGJYWVoAAAJAAAAAFGRtbmQAAAJUAAAAcGRtZGQAAALEAAAAiHZ1ZWQAAANMAAAAhnZpZXcAAAPUAAAAJGx1bWkAAAP4AAAAFG1lYXMAAAQMAAAAJHRlY2gAAAQwAAAADHJUUkMAAAQ8AAAIDGdUUkMAAAQ8AAAIDGJUUkMAAAQ8AAAIDHRleHQAAAAAQ29weXJpZ2h0IChjKSAxOTk4IEhld2xldHQtUGFja2FyZCBDb21wYW55AABkZXNjAAAAAAAAABJzUkdCIElFQzYxOTY2LTIuMQAAAAAAAAAAAAAAEnNSR0IgSUVDNjE5NjYtMi4xAAAAAAAAAAAAAAAAAAAAAAAAAAAAAAAAAAAAAAAAAAAAAAAAAAAAAAAAAAAAAAAAAABYWVogAAAAAAAA81EAAQAAAAEWzFhZWiAAAAAAAAAAAAAAAAAAAAAAWFlaIAAAAAAAAG+iAAA49QAAA5BYWVogAAAAAAAAYpkAALeFAAAY2lhZWiAAAAAAAAAkoAAAD4QAALbPZGVzYwAAAAAAAAAWSUVDIGh0dHA6Ly93d3cuaWVjLmNoAAAAAAAAAAAAAAAWSUVDIGh0dHA6Ly93d3cuaWVjLmNoAAAAAAAAAAAAAAAAAAAAAAAAAAAAAAAAAAAAAAAAAAAAAAAAAAAAAAAAAAAAAGRlc2MAAAAAAAAALklFQyA2MTk2Ni0yLjEgRGVmYXVsdCBSR0IgY29sb3VyIHNwYWNlIC0gc1JHQgAAAAAAAAAAAAAALklFQyA2MTk2Ni0yLjEgRGVmYXVsdCBSR0IgY29sb3VyIHNwYWNlIC0gc1JHQgAAAAAAAAAAAAAAAAAAAAAAAAAAAABkZXNjAAAAAAAAACxSZWZlcmVuY2UgVmlld2luZyBDb25kaXRpb24gaW4gSUVDNjE5NjYtMi4xAAAAAAAAAAAAAAAsUmVmZXJlbmNlIFZpZXdpbmcgQ29uZGl0aW9uIGluIElFQzYxOTY2LTIuMQAAAAAAAAAAAAAAAAAAAAAAAAAAAAAAAAAAdmlldwAAAAAAE6T+ABRfLgAQzxQAA+3MAAQTCwADXJ4AAAABWFlaIAAAAAAATAlWAFAAAABXH+dtZWFzAAAAAAAAAAEAAAAAAAAAAAAAAAAAAAAAAAACjwAAAAJzaWcgAAAAAENSVCBjdXJ2AAAAAAAABAAAAAAFAAoADwAUABkAHgAjACgALQAyADcAOwBAAEUASgBPAFQAWQBeAGMAaABtAHIAdwB8AIEAhgCLAJAAlQCaAJ8ApACpAK4AsgC3ALwAwQDGAMsA0ADVANsA4ADlAOsA8AD2APsBAQEHAQ0BEwEZAR8BJQErATIBOAE+AUUBTAFSAVkBYAFnAW4BdQF8AYMBiwGSAZoBoQGpAbEBuQHBAckB0QHZAeEB6QHyAfoCAwIMAhQCHQImAi8COAJBAksCVAJdAmcCcQJ6AoQCjgKYAqICrAK2AsECywLVAuAC6wL1AwADCwMWAyEDLQM4A0MDTwNaA2YDcgN+A4oDlgOiA64DugPHA9MD4APsA/kEBgQTBCAELQQ7BEgEVQRjBHEEfgSMBJoEqAS2BMQE0wThBPAE/gUNBRwFKwU6BUkFWAVnBXcFhgWWBaYFtQXFBdUF5QX2BgYGFgYnBjcGSAZZBmoGewaMBp0GrwbABtEG4wb1BwcHGQcrBz0HTwdhB3QHhgeZB6wHvwfSB+UH+AgLCB8IMghGCFoIbgiCCJYIqgi+CNII5wj7CRAJJQk6CU8JZAl5CY8JpAm6Cc8J5Qn7ChEKJwo9ClQKagqBCpgKrgrFCtwK8wsLCyILOQtRC2kLgAuYC7ALyAvhC/kMEgwqDEMMXAx1DI4MpwzADNkM8w0NDSYNQA1aDXQNjg2pDcMN3g34DhMOLg5JDmQOfw6bDrYO0g7uDwkPJQ9BD14Peg+WD7MPzw/sEAkQJhBDEGEQfhCbELkQ1xD1ERMRMRFPEW0RjBGqEckR6BIHEiYSRRJkEoQSoxLDEuMTAxMjE0MTYxODE6QTxRPlFAYUJxRJFGoUixStFM4U8BUSFTQVVhV4FZsVvRXgFgMWJhZJFmwWjxayFtYW+hcdF0EXZReJF64X0hf3GBsYQBhlGIoYrxjVGPoZIBlFGWsZkRm3Gd0aBBoqGlEadxqeGsUa7BsUGzsbYxuKG7Ib2hwCHCocUhx7HKMczBz1HR4dRx1wHZkdwx3sHhYeQB5qHpQevh7pHxMfPh9pH5Qfvx/qIBUgQSBsIJggxCDwIRwhSCF1IaEhziH7IiciVSKCIq8i3SMKIzgjZiOUI8Ij8CQfJE0kfCSrJNolCSU4JWgllyXHJfcmJyZXJocmtyboJxgnSSd6J6sn3CgNKD8ocSiiKNQpBik4KWspnSnQKgIqNSpoKpsqzysCKzYraSudK9EsBSw5LG4soizXLQwtQS12Last4S4WLkwugi63Lu4vJC9aL5Evxy/+MDUwbDCkMNsxEjFKMYIxujHyMioyYzKbMtQzDTNGM38zuDPxNCs0ZTSeNNg1EzVNNYc1wjX9Njc2cjauNuk3JDdgN5w31zgUOFA4jDjIOQU5Qjl/Obw5+To2OnQ6sjrvOy07azuqO+g8JzxlPKQ84z0iPWE9oT3gPiA+YD6gPuA/IT9hP6I/4kAjQGRApkDnQSlBakGsQe5CMEJyQrVC90M6Q31DwEQDREdEikTORRJFVUWaRd5GIkZnRqtG8Ec1R3tHwEgFSEtIkUjXSR1JY0mpSfBKN0p9SsRLDEtTS5pL4kwqTHJMuk0CTUpNk03cTiVObk63TwBPSU+TT91QJ1BxULtRBlFQUZtR5lIxUnxSx1MTU19TqlP2VEJUj1TbVShVdVXCVg9WXFapVvdXRFeSV+BYL1h9WMtZGllpWbhaB1pWWqZa9VtFW5Vb5Vw1XIZc1l0nXXhdyV4aXmxevV8PX2Ffs2AFYFdgqmD8YU9homH1YklinGLwY0Njl2PrZEBklGTpZT1lkmXnZj1mkmboZz1nk2fpaD9olmjsaUNpmmnxakhqn2r3a09rp2v/bFdsr20IbWBtuW4SbmtuxG8eb3hv0XArcIZw4HE6cZVx8HJLcqZzAXNdc7h0FHRwdMx1KHWFdeF2Pnabdvh3VnezeBF4bnjMeSp5iXnnekZ6pXsEe2N7wnwhfIF84X1BfaF+AX5ifsJ/I3+Ef+WAR4CogQqBa4HNgjCCkoL0g1eDuoQdhICE44VHhauGDoZyhteHO4efiASIaYjOiTOJmYn+imSKyoswi5aL/IxjjMqNMY2Yjf+OZo7OjzaPnpAGkG6Q1pE/kaiSEZJ6kuOTTZO2lCCUipT0lV+VyZY0lp+XCpd1l+CYTJi4mSSZkJn8mmia1ZtCm6+cHJyJnPedZJ3SnkCerp8dn4uf+qBpoNihR6G2oiailqMGo3aj5qRWpMelOKWpphqmi6b9p26n4KhSqMSpN6mpqhyqj6sCq3Wr6axcrNCtRK24ri2uoa8Wr4uwALB1sOqxYLHWskuywrM4s660JbSctRO1irYBtnm28Ldot+C4WbjRuUq5wro7urW7LrunvCG8m70VvY++Cr6Evv+/er/1wHDA7MFnwePCX8Lbw1jD1MRRxM7FS8XIxkbGw8dBx7/IPci8yTrJuco4yrfLNsu2zDXMtc01zbXONs62zzfPuNA50LrRPNG+0j/SwdNE08bUSdTL1U7V0dZV1tjXXNfg2GTY6Nls2fHadtr724DcBdyK3RDdlt4c3qLfKd+v4DbgveFE4cziU+Lb42Pj6+Rz5PzlhOYN5pbnH+ep6DLovOlG6dDqW+rl63Dr++yG7RHtnO4o7rTvQO/M8Fjw5fFy8f/yjPMZ86f0NPTC9VD13vZt9vv3ivgZ+Kj5OPnH+lf65/t3/Af8mP0p/br+S/7c/23////uAA5BZG9iZQBkQAAAAAH/2wCEAAEBAQEBAQEBAQEBAQEBAQEBAQEBAQEBAQEBAQEBAQEBAQEBAQEBAQEBAQECAgICAgICAgICAgMDAwMDAwMDAwMBAQEBAQEBAQEBAQICAQICAwMDAwMDAwMDAwMDAwMDAwMDAwMDAwMDAwMDAwMDAwMDAwMDAwMDAwMDAwMDAwMDA//AABEIANYAlAMBEQACEQEDEQH/3QAEABP/xAGiAAAABgIDAQAAAAAAAAAAAAAHCAYFBAkDCgIBAAsBAAAGAwEBAQAAAAAAAAAAAAYFBAMHAggBCQAKCxAAAgEDBAEDAwIDAwMCBgl1AQIDBBEFEgYhBxMiAAgxFEEyIxUJUUIWYSQzF1JxgRhikSVDobHwJjRyChnB0TUn4VM2gvGSokRUc0VGN0djKFVWVxqywtLi8mSDdJOEZaOzw9PjKThm83UqOTpISUpYWVpnaGlqdnd4eXqFhoeIiYqUlZaXmJmapKWmp6ipqrS1tre4ubrExcbHyMnK1NXW19jZ2uTl5ufo6er09fb3+Pn6EQACAQMCBAQDBQQEBAYGBW0BAgMRBCESBTEGACITQVEHMmEUcQhCgSORFVKhYhYzCbEkwdFDcvAX4YI0JZJTGGNE8aKyJjUZVDZFZCcKc4OTRnTC0uLyVWV1VjeEhaOzw9Pj8ykalKS0xNTk9JWltcXV5fUoR1dmOHaGlqa2xtbm9md3h5ent8fX5/dIWGh4iJiouMjY6Pg5SVlpeYmZqbnJ2en5KjpKWmp6ipqqusra6vr/2gAMAwEAAhEDEQA/APn/APv3Xuve/de697917r3v3Xuve/de697917r3v3Xuve/de697917r3v3Xuve/de697917r3v3Xuve/de697917r3v3Xuve/de697917oQv+aU/wDlQv8A5W/fuvdf/9D5/wD7917r3v3Xuve/de697917r3v3Xuve/de697917r3v3Xuve/de697917r3v3Xuve/de697917r3v3Xuve/de697917r3v3Xuve/de6EL/mlP8A5UL/AOVv37r3X//R+f8A+/de697917r3v3Xuve/de697917r3v3Xuve/de697917pfVvVPaGMoZspk+uN9YzF00UE9VlMntLPY/GUlPVPElPU1eRrKCCjpaaZ5kCySOqHUOeR73Q+nXqjr3ZvVnYvTG8sj152rs7PbB3xiKXD12T2vuWhkx2ZoaPcOGoNw4OpqaOX9yOHLYLKU1XTseJaedHW6sCfEEcetA14dIH3rrfXvfuvde9+691737r3Xvfuvde9+691737r3XvfuvdCF/zSn/yoX/yt+/de6//0vn/APv3Xuve/de697917oUtgYHp7L0ORl7K7J3tsfIQ1UMeLo9rdV43sCmr6NoWaepq66u7N2I+OnimAVYlhqA6nVrW2k+690vv7l/Fb/vIDt7/ANJs2/8A/dEe946917+5fxW/7yA7e/8ASbNv/wD3RHv2Ovde/uX8Vv8AvIDt7/0mzb//AN0R79jr3SJ3zg+nMHQY+s6z7O3xvbNfxJBWY/dXUuK2HQ0dAkMkq10GRpO0N+NX1Iq0RPt3pYkKMWMnp0N7r3V0fem89753aX8o/wCKmS72rMbR9wdc7pznyY3jkeyqRsJHkfmJ8iqyTfmI7Tys2ZlxmMq9odY4DBVFdTZJoZ8WvjcrE4UixrjPHqoxU06F7t/YPwX+Xvde0fkPvbOYPb2C7k7y+f2+qxMb2iz7v3Z0t8buv8JjPi90pkdpwZmd9qbi7By+y6iGhGMoMbO2Bq6SjpHqq2SmqDugOetVIx1S32/i/jpkO6KjD46PcHSmwcPsLaNFWz7YwlL2nlc52FSYHEDcuXrdtVfasWO2Wu4spPVVEmJp9yZgYIolG8s8wmdKmlerDh0mP7l/Fb/vIDt7/wBJs2//APdEe9Y6317+5fxW/wC8gO3v/SbNv/8A3RHv2Ovde/uX8Vv+8gO3v/SbNv8A/wB0R79jr2euL7L+LARynf8A260gRyiN8bsAiu4UlEZx8hnKKzWBOk2HNj9Pfsde6LkbXNjcX4JFrj8G1zb3rr3XXv3Xuve/de6EL/mlP/lQv/lb9+691//T+f8A+/de697917r3v3Xurr/5Dfx46G+WnzZHQXyL6o292f17muruw94vDkMpu/A5vHZnZ2KhqsUcXmtpbl2/UQUks1UTURSCVZQq/S3uw4HHVWxTo9n/AAoU+GHxC+BOD+NWI+MXx32Xsibuqm7ji3fnMnn+yt25qmOzv9HUeCl29LuXfWRocTNAd0VTO328nkbRfhbHVfkOvL1q6Yqtix2Ro66bHUGXipplkkxmUWrbH1qi4MFWtDV0FYYWvz45o2/oR78OPVut/wA+Yf8AJn/lldG/Bb5AfITY3xZxqdi9bfHLP9nbYlzPaveOVwibqx21afK0s2QxD9lwx11AtbKWaBnVWFlJIv79ip6pUnz6q7/k0fGn+WL/ADF+ke+tvdyfE7bO2/kp0Tt+t3RPX7E7V74wWG3psXJ4zKfwPd1Lt+u7NylLjsttzcdCtFk4YXallWopZFjj8roPChIx59bNR59V+fyOP5VuP/mQd95zM9tPlsf8Y+kmwNd2ecLVy4zM783Dn56k7W6wwuViAmxSZinxtVVZSuhPno8fTlIik9TBKnvKvWyadB10L0J1b/MN+e0vxMpMR1l8WqLcfcW5cf1xl9nYrMQx47r3Z+Uy02c6yENRU5n++O9KnZGJlnwuSy0i1VVl6UxVdW8dUixWNMgjh1rIFeiRfN3q3aHR/wAw/k7031/Q12N2N1b3p2bsHaFDlK6fJ5Kn25tXdmUwuHTIZGpAmrq00FGhllIXyOSwABAFTx62K0FePV+n/Cdj+WL8X/nHs35O9gfKbrBuysJtXdPWnX3XUZ3bvPaiYbNZLGbpze762N9nbgwD5CdqOXEqBUmVIhyoBZifDh1pia9a1W7MR/oz7T3Xt6fG0GUOxN87iwEuKzUctXjqxtuZytxbUuQjp6imlqIHaks4WRC39ffuB6t5db63yV/k+fy0Ot/gB3J8iNm/FXbdL2TtD4k57uHbmUqt/dxZDFQbzpOrF3ZRV0uErOw3oqqhTLP5PtZVMRSyEFePe6gEig6p+fXz+MvkBlsnW5JcfjsUtZO0wx2Ip3pcZRhgB4aKnkmqJIoFtwC7H/H3U56v03e/de697917r3v3XuhC/wCaU/8AlQv/AJW/fuvdf//U+f8A+/de697917r3v3XuthD/AITJf9vQ8J/4gXu3/wB0VB72ODfZ/lHVW8vt6sg/4Vt/T4Hf8s/kb/sP3umOPeuvL59aaC/Uf64/3v3scR1br6on8yT/ALdTfL88/wDZGW7Lf+gHRc+9H4j02PLrSC/kW7z3R0N81+nd1VssVPsT5TbM+S3xzdRUypJV1dF1tSZ2jepp2jWBoot81GBEBDsWcSD029VlGR8+rN59bVP/AAmg6koOu/5Z+xd4pTCDMd6dx9k9iZacoBNPSYLO0/V+CiZwSXghpdjSyxj6Kaljbk316daPE9aLmwu1a34+/wAwPbncWJqpqSfqj5ZwbyEscvjd6DbXa7VuRpZJLf5quxlPLBLxZo5GH597/F+fVvLpXfzVIkh/mT/OdYnSSCT5Rdy1FNJG2pHpare2WqaV1awuGp5lPvR49eHAdbpX/CYTYNLsv+W3DvFTEaztP5Edk7vqtBQypRbbpdqbAoFmCsXS0+1Kpk1AcMSP6nx4Dqp49aLvzi21Ps75o/Lfa1SgjlwPyW7yxmgCw8dL2ZuaOBlFh6XgCkf4H348T1YcB19JP5jf9uh/kGf6/wAvPcP9f+fCQ/7f3s8T1QeXXyyPdenOve/de697917r3v3XuhC/5pT/AOVC/wDlb9+691//1fn/APv3Xuve/de697917rYQ/wCEyX/b0LCf+IF7t/8AdHj/AHscG+z/ACjqreXVkH/Ctv8AT8Df+WfyN+n0/wA70wL/AOxt7115fPrTQX6j/XH+9+9jiOrdfVH/AJj0UtR/Ks+XcEETzTzfDXdUUMMSNJNLLJsWhVIo40DO8jsQAoBJP09+8z02PLrSM+YfXfYv8u/pL+TXnKrbkm1u5sJsbtn5Gbi27uKnqaerpty7r7ox+4MDh9y0MbUddRTjYlBiaSspS0dRBZ430yKwG8jT8urYOr063VP5JuJiw38rv4L00YQCp6vmy7BTcGTNdi7yy0jGwW7GSsN+OD+T9fdT5daPE9fMq71/5nd3H/4lTsL/AN67L+9nier9T/kF29W9+d09jdy5LGjEZLsbcdRubI48VX3ogyFbFAK1vuvBTeXz1MbSX0LbXb8X9+PHrwwOt8T/AITdZipx/wAZe0+qKipEg69f4+bppKS5LUVP3j1HL2s6lb6UE82aL/g3bn3tuCjqh4nrUh/nYbSTZf8ANT+bGJiiMMVf2/Nu6NSGAZd+bcwG92kXUBdZJNwk3HHPHvR6sOHW/wAfNONIf5SfyOhQELD/AC/N0xIL3skfRSIoJ+vCge/GtT1UcR18r73rq/Xvfuvde9+691737r3Qhf8ANKf/ACoX/wArfv3Xuv/W+f8A+/de697917r3v3XuthH/AITI/wDb0PCf+IF7t/8AdHQe9jg32dVby+3qx/8A4Vt/p+B3/LP5Gj/bS9Me9deXz61FMZ1tmcj1VuztxJYotvbR39sDr2pieKYzVma3/gexNxUBp5lHgVKGg65qTKrHUfPGV4DW2B5/Prfy6+or/MGz2d2t/LB+VG5dsZrLbc3HgPiHuHMYLP4HI1mHzmDy+P2TQVFDlMTlsdNT1+OyNFUIrxTQyJLGwBVgR79+IkdUHl1pWfzCO0+0v5k/Uf8AJwzOTzVHufvHsbqbuLqfd+fyDNTrk98bJ7ol2nPuLcpoaWZ6euyuBx1JlchJFAfI9Q8ypZwvvdK0+Z6sMV63I/5J2TTLfyvPgvUKQVg6vkxbFbKA+H7F3li2B5PqD0lieLn3X060eJ61sP5JHwd+I/zg7c/mE0Pyg6O2/wBnS9SdtYSp2Zk5dxb+23kaf+/G8u3lzlNkG2nu3B0mTpmG2aXwiWEtFpax9R92JyRQdbOOHVZn89342dJ/F358T9D/ABv6wxHWuwMb1Z1fmaDb2Grtx5mqyG4N5YySvydXW5TdGazuVq5p6sqkMfmWKJAFRRck64062Othz/hPjvGmm+Un80brWjkH8O2TkvjxtnDxI6iI0PTWO330mkkMYsNC0u36UagAApA/IttuJp69V8geqLv+FKmzl2v/ADTd/wCWSIRp2B1J0pvMMF0id49mU+zZ5r/2yanaDqT/AFUj8e9Hy6svDrdR+bHH8pj5Jfi/wB3b+f8Avxif7D8+/Hieqjj18vvqfrvLdu9o9c9V4GQQ5nsffG1tjYydoHqUpq3dObosLBVSU8TJJPFSyVokZFIZlUgEH34CpA6ucAnpCTxGCaaEkMYZZIiwFgxjcpcDmwNveuvdYvfuvde9+690IX/NKf8AyoX/AMrfv3Xuv//X+f8A+/de697917r3v3XuthD/AITJf9vQ8J/4gXu3/wB0dB72ODfZ/lHVW8vt6sg/4Vtiy/A3/ln8jOfwf3emPeuvL59UxZ3pCs2B/Ih2f3FlKRYKnv8A/mPUlRg5ihWWp2d1Z0f2VtKhmLMAWibd2QziLbj9o/n3YcB1vz63sv5kn/bqb5f8/wDcmW7P/eDovdTxPVB5daUv8krC7j+Q3yV6q2XXYqF9mfC7qH5lfIJsqDLK0k28+tKXbuFoapGjMFOaPf0+Onp7NqkLyG3o5sDw+XVjivW2F/wnN31S70/lYfHuhhqEmreu99dtdf5SJXDNTVNN2Tld30MMgveMthN5Ujgf0b3o+XWjxPVa3/CZn/mdv81Qn/n6HWp/9fPv7348T1s+XVf/APPA2/Sbp/nudWYXJlEw9RhvilU7glmVnip9t4yOkym5auVEUu8VHgqKolZQLkJb35eI69+E9Dl/wmY3xt+u+cny/Wl35S7ny/bXTeX35PRw4LOYyR6nG9wbeydbVyS5Wnhj1wrupvQrOxMp/CkmzAUNGr1o1xjoKf8AhV3sj+F/Lr42dgLGAm9PjhJt+SUC3lqtjdk7vkcMbepo6PdcH5JsR9Bb3XyHW18+tqP5sf8Abpj5J/8AigO7eP8Ayhi/7D3s8T1ocR1of/yIOkKru/8AmbdBxGjjrMF1RHvLvDdPlXXFT4zrja+RrsPJIpVlIqN61eJpxfjVOPzb3odWbh1UTkwBkcgAAAK2rAAFgAJ5LAD8AD3rrfUL37r3XvfuvdCF/wA0p/8AKhf/ACt+/de6/9D5/wD7917r3v3Xuve/de6vy/4Tp7v2N1H8+IO4e2ewuuOressN1J2ntbI7w7H7C2ZsjGRbg3FhaJMLi4U3LnMZW1s+QdCEMEUiAg6mX3YA0anVWPDq0v8A4UN1fWnzo3l8D9o/HP5A/G/e1Lis52/hd87vp+/epodo9a0m8a/qaLG7g3xlp93RR4jCx0mJrKhnAd3jpJFjV5NKN4KetA0r0mf513+ytYz+Wj8Fvhf8R+/eku5qrqDt3b+EWi2P211xk8lW0mB6h7BO4t97khotytR4WLc26cpUVkk1VJHCtVWCFXLsoOwD6enXgc16un+d/wAvfiP2R/Lh+UPWGwflV8a939hbo+K+5tnbc2fge9esMhn83uqp2dS0VPgMZQxbnMlZkp6tDGkaX1MLC/vWkknrQ8uquf5KXW3xQ+DHw77/AN/90/Kz4v4f5M/JDr3dNFlNiN391LW5br3YWA21udNn7IqP4dvCvim3XunM5BsjkIIWLRf5FSsvnglA2AQR1smp6I5/wm3/AJnfVHxT3j2B8VfkdvLGdedX9xbowm++uuxNx1P2W0to9oUdJT4HM4bdmVlY0m38HvjAUtGEyE/jpKWsxkazuiTmSOvEU8+tkHj0o/5e3zAwP8qLb/8ANc7i7ex2Hr99717W2PgPjv1m24sZNL3Vuig3R3FkKjK4SqwlbXT1fV2DxO4qOvr9xUgkx7QTRQ080lTPFGdkZJPDrxzSnSZ+R+7Osv5k38x3L/Kzq/ubpXq/r/8A2QilyFJkO6u29gddnD96Z346762dtvpudNy7hxNXXbsxHZGWSGrnpo5KOkpqX7uaSOGWHybUZ+XWuAp0XD/hPfvbbfxs/mP5bcPc2/Ot+r9k4vqPtfrzeO8N5dlbCw20qLLZGDG5HCUNLuSq3EMNmxks3tuKOCTHzVUUhswYodXvWk562xFB1YN/wpl310J8nNufD/d3x7736Q7m3HsjcPaWyty4Xrntzr3dGYxeN3wuwa3bddXY7Gbjmq4sdNlsHVRecp4Ynb9xlBB9+oeFM9aU8eryflT8ovi5v7+Wx3r1Vs35P/G3cXY25/hfubYGA2dj++up5M1ld51XUYwdPtukp5N2xhsrLmFNOIywvLxf36hqevDqoH/hPj1L0L8J+vu8++/k18kPi51/3D3FhqXYu0Nh5b5BdO1O69l9bYOWqy2WrNwLQ7xq48Tkt+bkFEyUPkaoipcXE8oRpxGvqHh1s54daXGRZXyFe6Mro1bVMrqQysrTuVZWHBVgbg+69W6he/de697917oQv+aU/wDlQv8A5W/fuvdf/9H5/wD7917r3v3Xuve/de697917r6SW2v5AP8rfdHVXWsO7PjdUUe7n622Edy7k2v2v2vgshk9zNtHEHPZh6cbvqcKk+Ry7TTugpBEGeyoq2X3snPDHVKn16DXJ/wDCZH+WFXVDT0kHyOwsRYMKPH9wYmenUD6qr5br/I1Wn+t5CR/X36o9OvVPVNn86v4Afyu/5a3x1wmy+p9pb63F8tu6Mpi22HVb47Vzm4azYfXGDykdZvDsGu25h4tt7d8eaejXB437yknE8tTUzQrekdl35Vp1sEk8etbH4+fH3tv5S9v7L6L6O2hXb27J35kxjsHhqMxwwQxxxvUZHM5nI1DJRYbb+EoIpKqurah0gpqeNnduOa9W63Ddy/8ACff4ofCf4E/InvvuKTI/Jn5H9V9Cb47IojmMzuTanSOE3lt7b8+Rpcdido7Sye2907owtFWroeoyeUX74Jr+1pg3jG8Dy6rU16Lj/KA/lqfDD+an8RO6N7909PU3UfZGy+6J+vNrb8+Pe5d57XqqHDNsPbO44Zsltfe+5OwdnZqpgyeYluWoomeEKmpSNfvxIxjrxJHn1TV/NL/lU9v/AMsnszB4rcWag7K6Y7G/idR1R2/i8XUYqny5xbRHJbU3diHmrY9sb6w0NTFJLSipqIKumdaimldPKkPutg16rn6z60373J2BtDqvq7amY3x2Hv7PY/bO0Np4GmNXlc5m8nMsFJR00d0jjW5LyzSskFPCrSyukaMw11vrdQ6X/wCE33xz+OPxg7N7k+WeSyPf/fW0ekuwuxE2Jis9l9rdI7N3VtbYeb3PQYJ5Nr1uI3l2GuOytCkNVVtksfRVaowiptBErWFKgU6pU9ET/kffDH4ifzQ9vfLTCfI7487N29VdXp1K2xNzdKZvf/Xe48C++v8ASLFl2LVO8NyYHMCA7YpWp1yFBVqp16w4aw1X5dbOKZ6JF/N3/kv9hfy2cph+xtk7iy3b3xd3plnw2F37WYqOi3R17uSRXqKLZfZ9NjlOJSrylJG74zK0oipMl4JUMNLMghb3zHWwa9Uf+9db697917r3v3XuhC/5pT/5UL/5W/fuvdf/0vn/APv3Xuve/de697917pedV7Y/vt2f1xszSX/vdvzaG2NCnSzfx/cOOxWlW/slvu7A/j3scR148D1tDbg/nM/zlev9wZisyE/QOw+qclu7ctH1hW/IjZnVXWVVXbGx+YrKTbdRhsbl85sveu6sHDh4YUjyNLQ1kdSE1eWQ6j7sQantx1THr0Pm1vnB/wAKHflt1VurffxRm+KXZW2MFm32huDP/HKk6jyW5tvbgfF0uWbHUtF2nuCpmkyEWMyEM6tT09RYONJLAgapQYp17Hz61X/l9tj5b7d7x3VN82cP3Dje+c9P/F9x1ndlPnV3Xm4pXeKnyNJX5sNHlMCvjMVLJRPJQJHH44SEQKNGvn1YU8utyX/hLV8V9u7K+L3Z/wAuMpi6abf/AHbv3K9a7YzMsSyVWI6v64GPOTosdK4LUi7m31W1BrdBHmXEUwa+i3v3AdaPHq6b+aRf/htn5383H+ys9vD/AFyNr1X/ABHv3VRxHVNH/CUj/sif5Gj/AMCmP/vptif7f37yH5/5Ottx6uG/mmfGbb3y0+A3yW6ozONp67M4/rfcXZvXVY6L9xhOyesMRXbw2vkKGc/uU75BsbNjKkqR5KKvnjN1cj34f4etcOtdT/hKR8YttV0PyR+YWexlLX7lwGVw3Q3W1bUwLLLt1cliE3d2Tk8c8lxBkMljazDUImQCRKWWpjB0zOD7gPn1ZuPW1l8rLD4sfJ8W/wC5ce9T/rj/AEWbs4/r+ffl4r1XrVQ/4SSfp+eP/LP45/kD/dvc/wDX3rqzeXW2D8i+itpfJzoXt74+76oIMhtjt3YO4dl1STxJIaDJZOhkO3M9RmQXgyW29yRUmQpZVs8VRTIynj3sHPVevkSZ/CV+2s7mtuZWMQ5TAZbJYTJQg6hFX4qsmoayMGwuEqIGF/8AD3o4NOnOmn37r3XvfuvdCF/zSn/yoX/yt+/de6//0/n/APv3Xuve/de697917o/X8un4KfJr54d9UOy/jNLR7YzvXi4zsDcXbOcyuQ2/tvqilxuWp2we5KzNYqkr8umckzUSDF0tDBNXVFTGWjVY4ppYtj160TTo8X8zX+Sb82vhzszMfKjtTs3a/wAmNpZPcNIvaXZW281vHK7x23nNxViUePzm+6bfONo8zXYrM5SaKlXJRT1ax1Uscc4i8kRf3Guc9eBHCnV+3/CUg/8AOE3yOH/gUrf63/Mpdie/eQ+3qrcerYv5rfwi61+cnw47X2du7C4v/SF15sbeHYfSe/pqaL+N7H3rtbBVe4UoqbJLGapdsbwjxZx+Vo9RgmimWfR54IZE8M460MdEb/4TPdo7e3v/ACycRsTG1CHP9Ldz9n7W3PR6gJ4U3jkKbsTAZBo7h/tshS7inhje1mkopVFyht48B1s8T1Yz/NIv/wANs/O7+n+ys9v/AOt/x69V/wAR70OvDj1TR/wlI/7In+R3Nv8AnKVv/fTbE4+nPvfkOvNx6vk+b/bWC6I+G/yl7b3FPFHjdmdD9m1MccsscX3uZzG18htzbOJiMjKpqczubM0dLGv1Z5gOffhxB611r6/8JQ+zsHlfi78nunFq4BufZHeeD7HnoLoKh9tdibFxe26StVL+SSGHL9czxu30UyoPqwvr06setjL5V2/2Vj5P25/5xx70v/sOrN2fT8Ae9rxXqv5daqP/AAkk4X54/wDLP45/0/469z/1966s3l1uGbp3jgevNsbn7C3RXQYvbGwduZ7e248lVSJFT0GB2niqrcGXq5ZZCqIlPQY+R+f6W9+Hl1Xr4+PYG6W3xv3e+9XhanfeG7tybpeBtOqBtwZmtyzQto9GqM1ek24449+PHpzpI+/de697917oQv8AmlP/AJUL/wCVv37r3X//1Pn/APv3Xuve/de697917rY0/wCE7v8AMf6H+D/bncvWvyLyY2RsP5E0WwIsV2tLSVFXhtl7v2LWbkjxtHvMUUc9bRbSz9Hu6dXr0ikTH1MEbzKIHlmh35U6qR59Xt/z6P5nXx+2J8NOzvjR1/lT2v2b8jtr4bbNBkdt4jLZPrLbWxcrksRuKv3q3ZS0ceydz1dXj8csGMpsNXZCQVM4lnMSw6X3QgVI60B0hv8AhKJDNN8KPkcsMMkzf7NMfTGjyH/mU2xD9EBP4968h+f+TrzcejWfzsf5rXUvws+P3YfSWyt04Xdvyu7h2Xntj7c2ThchTZObq/b+7cdVYHPdh9gtSSzJt+ooMPWzjDY6fTWV1e0cpiFJFLJ72MZPXgK9acP8of8Amc7l/lp/IOp3LksdXbt6E7TgxO2e8tj0BjOVlxOPq5psJvjaInmgpV3nsqauqJKeOV1hrqSoqaSRo/Mk8OgfI8OrEV+3rez+bnd3UfyR/lKfNLtvojsDbXaXXm4fid21VUG5Np5CLIRUzybTqZZsZnaJG/iG289QFvHVY+vigq6aVSsiAj36hHVfPqqf/hLNm8JtT4EfKLde681h9r7VwfyaqMhm9z7lylBgduYahpuo9iSVNblc5lp6TF46lgjF2kmlRQPz79mg683Hqsr+ft/OT2f8tIab4e/FXcRz3QG29wUuf7X7MpqaopaHt/ee36h22/hdpmp8NTP1rtOrJqhUywp/F8msU8QFPSwSVHuGOtgefVPX8tH+YF2B/Lj+TGE7w2njjunaWVx0my+3OvJatqSn3z11k66hrMlRUtR6ocfuXEVdBFXYmsdHWnrIFV1aCSaN/A/s62RXr6KtX8q+g/mV8CPkP278c+w8L2FtTI/GbuqbJ0NDUwru3ZeRqOpN0TTba37tbzPltqbgoHcxyRVEYimK+SnkmhZJW2BkHqnWup/wkoZIKT591tRJHTUVHSfHeprK2okjp6OjpoX7nkmqKyrnZKalpoYwWeSRlRVFyQPderN5dcf5+/8AOn2DuzYe4/gv8P8Ae+J3xRbtEmK+SHb+2Kk1+2xhaSrpagdT9f7gpZfsdwLlqqmvuHJUxlojTIKGCSXy1Rj3w+3rwHn1ppe9dW697917r3v3XuhC/wCaU/8AlQv/AJW/fuvdf//V+f8A+/de697917r3v3XuhX686S7G7Uoclktk4zB19JiauGirnyu+dibUljqaiFp4lhpt27lwVVWRmJCTJCkkangsDx73Qnr3RnOvuuvnT1RTvRdab6y2xMdLM08+J2t8letsNhqqZwQ8lZhqLtCLF1juDyZYXv72NQ4daoD0KmW3Z/NHzWCqdr1XyA7CpdtVzB8ht7CfKzr/AG3g8lIKdaTy5PE7e7SxdBkpmpUWMvPHIzIoBJAHv3d16g9Oir1HxI+QdXUTVVXhdqVVVUSyT1FTUd0dNTzzzSsXlmmmk7DaSWWR2JZmJJJufeqHrfWH/ZQO+/8Anntnf+jj6X/+2D79Q9e6E7rHqv5udKZOpzPT+8sj1flK6JYK+t2B8lOt9pzZKmXUBS5M4PtGiXJUhDEGKcSRkEgrY+9jUOHWsHpS9nbc/mC904yHB9s9obk7CwFPUrXU+3d1/J3rnL7bp65L6a6Db1V2i+FhrgD/AJ5YBJ/tXv3cevUHp0Bn+ygd9/8APPbO/wDRx9L/AP2wfeqHrfXv9lA77/557Z3/AKOPpf8A+2D79Q9e6XvXXSXzH6h3DFu3qncMnWu6IYzFHuHYnyM6x2nmPAxBemfI4Ps6hqpKWW1niZjG44ZSPfqEdaNPPoU+wm/mRdrbeqtodh9wbo3RtGvZHyW1K/5M9Zx7Yy0sV/HPmNv0nZlNiMvUx3OmSphlkFzY8n3vu69QenRbJfiJ3xDFLPJt7Z4jgilmkK9w9MuwjhRpJCqJ2AzuwRTZVBZjwAT71Q9b6LT7117r3v3Xuve/de6EL/mlP/lQv/lb9+691//W+f8A+/de697917r3v3XurLf5SHw360+enze6/wDjX25nd5bb2Ruza/Y+ar8tsOvw2M3HT1e0dlZjcWMWnrM/g9xY2OllrqBFn10rsYiwUqbMNgVr1okilOjd/NX4Zfy/+husO8n646S/m64XsnrzKVW2drdh929WddYv421Gbx296LbT5bPbwxe28bXvtXPUgn/hc8LxSVM89KNI1lfe6U6qGJNMdUL+69X6tM/k9/Bvrf8AmDfMSn6F7bzu+NubBperOxuw83levKzC0G5om2lQ0S4uOnqs/hNw45KWfLZSBJgaV3ZDZSpOobHn1omnRxOyf5LuAk/mefHP4tdJbw3puP4n/JLrvZXyC2l3LnJ8JVbjoOgafAvmO2s1X5Oiw2L2+ud2/JhK6Kk1UKRo9bQLLG5c6t061qxXoIf5z/8ALq+PnwD3F8Xqz417z7N3z118hupMv2PTZnszJ7aytZI1LmaFcZJh6jbO19rUyY+s29maOcrJFK+uS4fSQBoimPPrYNeqTfeut9bAf8tP+Wh8VPkt8D/kN8wvkBB8u91ZfpTuah6+oetvibR7L3DvLc+DyOC2BUwzYfaO5NpZisy+Xo8nvGSapZKyCKLH07PouhLbpWnVSaHqvf5/dS/Gfp/e3X+C+N3XXzd61osltGsy+78P84Nl7X2RvCtyD5uqo8Vktj47bWNxi1e1no6SSKWedGY1kTqpspA8RTrYNeiCe9db6tZ/lY/Bjqn5dbi+RvYnyX3Hv7YnxW+KnQ25O3e3N8dc1OFpd0U2Ujuuztt4j+8GD3BQVtfnUx+RlWnFOZZhR+NGRnU+9gV60TThx6z/AM3f+Xrtf+X93zsLE9R7i3Rvn46949TbU7Y6U33u2qw2QzOYx+QoaaHcuMr8hgcbhsXV1ONyUkVVE0VJAP4fkqQkMxZj4jrwNeqn/eut9e9+691737r3Qhf80p/8qF/8rfv3Xuv/1/n/APv3Xuve/de697917q1z+Sx8pulPhr/MA6177+QefyO2esNt7R7RxWYyuK27mN1ViVu5thZvB4enXDYKmq8jPHV5Ktjjd1QrGrFmsoPvYPHrTAmlOjofOj5RdP8AefV/yFpcV/O2+VHdeD3lkc1u3Z3xP3j8eu5sP11nXG84d07Q68q9w5/sGrwGJxm1mSD7WrmoPDG9BGywx+lV32/PrVDjA610/derdXY/yLPmJ8cPg/8AJjuHuX5G7tyu08dkfjXvrr/YMuI2fuDd8+R3vuPcmzMhS0MtPt+jrJcbTPQ4CbXUTBYhexNyPexTrRqeHRt+sP5xnRmxf5TdB1FPQ7sqP5hXXnTHcfxH6p3l/Bqo4nA9D93b5wWa3HnaPei1TLQV+K2lj4qKlpPEZo6rGQsjLFKwG644561TPy6LJ/Nm+a/xu+XHxn/lhbU6f3fmc92b8b/jyesu6cNktobh29SbezS7K6fxkNLjcrlqOnx24YUy+08jH5qR5EsitfS6k6NKdeAI6oy966t1sm/yq/n78bOgP5cvyd+L+/vlz2d8Ou9e2O9Mdvbr/tzrDq7f2/s9tHb1Dt/rWCsyVDU7Mq8MYajNHa9djJYP4hTSrBUM5upCtuoxXh1Ug16rS/mO9gbK7P3j1nurbv8AML7j/mD52La+YwGd3Z3N1bvvrfMdcYzG5dK/b+2sRJvrdO6KnO4zL1GZyFURTtDHSyq2oM0tx408utiuajqt/wB6631sVfGj+Yz8RvhB/KgyXSXXm1th/JP5UfIfuKl3R8iOpu6esN81vT9FsHGtWQYHCZfKw5DalNuw7do9t46opYaWteFMlmKlykiREtaop1Ugk9QPnl/MR+KH8wL+Wd0Lt3c+K290b80/jHvquwux+oOtuvd5xdT13TGTWh29PgtobirajPUW18bBgKHEVcdDW18jRVGDmjjISphUaqOvAEH5da8nvXVuve/de697917oQv8AmlP/AJUL/wCVv37r3X//0Pn/APv3Xuve/de697917r3v3Xuve/de697917r3v3Xuve/de697917r3v3Xuve/de697917r3v3Xuve/de697917r3v3Xuve/de697917oQv+aU/wDlQv8A5W/fuvdf/9H5/wD7917r3v3Xuve/de697917r3v3Xuve/de697917r3v3Xuve/de697917r3v3Xuve/de697917r3v3Xuve/de697917r3v3Xuve/de6EL/mlP8A5UL/AOVv37r3X//S+f8A+/de697917o+/cvwMzvTXwo+MfzgyHcPXW5Ni/LDPdi7Z602Lg8Xv6Hf1DmensnRYLtGLdi5jamN2rjKTbubyMMFNLTZKs/iKv5I1VQbbIxWvXuhD2B/LVqd2fA2k/mJbm+S/UHXXQ69/L8ZM7jc3tjuLOdg4PtyXazb4gxxwO0+vc1i8ngJdpGOq/iEGQKq7+EoJFI97oKVJ690BfVPw13P3n839mfCDqHsjrffu4ewO6KHqDafbmFrs03VGVp6vKfaS9iQ18uGj3CNlUOJjlyUzGg+8WkhceDyDR70RmnXusuf+E3Y+xPnVkvgJ2jnNvdddqYfvp/jzkdyZenz+R2fT7vq9yrtXbeb1YXE1+fqNn7nr6qjqKashopH/h9ZHUGIrdffqZoevdHgk/kvbkqPmlvP+XZh/mT8XpfmPtLcVbsvHdc7hpe8to7P3/vqgw0efOydj9p5fqP+6s24slj5NNAmV/hNPW1Q8EcvlaNX9T59e6BTEfyse2m+LPzM+T2+exNh9YD4Hdo4zpX5B9Obvxe/ZO0sT2fuTdNTsjau3NvpgtqZfZmYiym6qV6WoqpMvTRUQUyvqj0s26fPr3Uv5T/ylfkV8XviF8bfnZUZ3Y3bHxm+SeNxNRjt8datuiorOrM3uDFwZrbu1O38HuHbmDqtq5vcOLkkko3hasopmgZBOGkpxNoinn17rBsz+VP3T3B8i+ufjX0N2B1h2huXe/x2278qty74q6zcfXHWPTvRm5NiYXsuPfHa+6t/YDDPgcdgdnbiopcoaamrRBV1CUsJqZmVW2RnB690G9d8OOn8xgO2qnqP5x9Gdo7u6a2HubsXN7Vk2P3r1/Rb929s6SmTcCdQbq3n1vQ4zdOWijqfuKWky6benrqZGaFWceI6oPI9ar11/Lv/AJf+9f5jnb+6ukOt+0OuOtN67a6z3d2zFJ2dBvcYLMbV2BQPld4JSZDZG094VVLlsdjtEkMM9OiVRcqsistj4Cvn1voXfjH/ACv6f5id8dW/H/4//MD4+bp3T211p2l2Jg8jlsT3BgKHb8/T9LuHN7u2dvfGS9d1e59ubgq9o7YqstipDQzUWQpdCiaOR9I3pHr17pP9Xfy4sb2V8UOyfmpUfK3p/ZXQ/VPfO3/j5u3Jbi2Z3XW7qg3RvOOrr9mbho9r7Y67zs1XtLMYGlNbNKJhXUYvE1K8o0n1B69e6H6i/kZd/D+Y/jf5Ze4e9vjntruDdvXmP7Q637Iqs5v2s6X3ztHKbKrOxKGpi3DR7CbdG26up2njKqSOHJ4emL1MIhBIlhkk8F690VPr7+Wb8l+wf5ij/wAsqDHYDb3yDoe4dydQ7gyG4KvJU+xNtttGXIT5/f2VzFLiqvI/3BptvY18tDVxUck1XQvEYYnkmjjbVM0690Xf5V/H/I/FT5E9w/G7O7y23vzdHSG/dy9Y7y3FtCl3BS7Zm3nszK1WA3VRYRt0YnBZmtx+MzlBPBHUy0kAqBH5EXSw9+Ioade6L77117oQv+aU/wDlQv8A5W/fuvdf/9P5/wD7917r3v3XutmLtT49dmfKT+SV/J56p6OTYG8Ox+vOzvnduTfuy6ruPp7aO4tmbe7Q7a21VbBze5sVvXfe3a3EYzdFJh6memlmRVaCLyGyMha1CQOvdG3+NeA3n1T/ACOuzPjp1hhPih8k+9tlfzmt0Zuh6r7R3H01ufbu9+tOtOrqHr7NdtbU2x2HvLb5qtq1u8dttQUeXisz09RMISVZnGxjh1rj1WXsjos/EbE/zAvlB3HBjNxbiwWTwvx02bi/j/291lT7g2Pvnv8A+w3f3X2BsbNVEW9JK3A9JbZd9hyZjG46qoJcxupftatTTmVNgU1MevdWWfzI8HsP5P8Ayu/k3/zWti5LZ22t2/J3dfxU2z8vOsMn2X1vXb56w7d623vtSlwHYnYtFi6nBzYTCdk9bYU1CZGqoKCiho8JHNMKc1KR+608+t9Y/kN0pjcN/wAKE+w/5jPbXcfS/Vvwf6u+We1Pk+e9D3Z1VuOo7I251XDtbduL2h05sPaG8M/2L2XvPfuc24uJpaLFYqoan80k1SYoYnb3sg1/LrXSdy/e0XzD/la/8KCe/aOl2vsnLfMP5p9Ld99R9WZvfex8dv8AznXvXnb8m7t8VOI2rV5+nzu4p9h7SeKXKS0dNKks0cxh8mlgPUqMde6D/rr5tUPwk7G6c+M3y8wVJ2R/Ln+c3wA+JnTXys6/w+6sRuebYmTwPXmI2xV9y7MG2K3cP91e6ujMs8dRVUvhTIzR00cbRfd0+Plp/HGn7OvdGQ2jn/iR8Yv5ovy8+DmW+VWwKfpX5Nfyc9i/y/ujfmjkMviqXr2n3Jub46dKx9dbu3hubAV2Ywe2drbiTbz0eVqvuBSw1OgSPDEzNHrzp1vqqrq/+UThutukvnTvv+YXLuP4/Z/oDpbcW+PjLuTC99dEUvXHya7RphJS7Y6x2C1TiN6zdqU2fmiNbHX7XyUpemtD445HWT36gHEda6FL/hMLXUG1P5gPYXYW48zsXbe08D8TO/ds1Wa7H3VtLam1Zt1792ymI2Ptapn3fmcPQ5Or3XlqV6eOkjZ2lRX1AIGYeUcet9Cp/Jf7qruzf5wXSG/uy9k9F/G3DfGX4yfIrpvsNtvVeyenursdl5+re/NoYWvlpMjlsXtnFbi3Tvzsimx0sNHPMtXWhqhbLI4TeSeHWvLp9+A2SwHxi/lAfInKd/dSdX9z0ey/5m/x/wC0N8/Frfu89ovmuz+n+msLm9odxVmP2rSbtpM5k8ftrK1rRQ1scVVjTXwK00dXRrURP4AgZHXun75MdDbtrP5qXevya6X+TeJ+TfVPyg+EXyq74+PPduT7i68j3ntiLsT4q702r1b0huhJtz4xti9jda7u3PgttYHBtFQzmkFAKanidJoKbYBqT17ozdZ8uek/kV8j/wCVx83NgZ/C4z5s/O7cXxf6/wDnxQV2Z2ttjAdLdd/B7vnZ3+n3snK5rIZXFU23af5F0fXW36krWMv2219t1sAknGRdE0Pl17z61s/5umPel/me/PXKRVmJyuF3n8sO9+w9pZ3AZrD7iwO5dk7/AOytybt2fuXC5vA1+SxWRxed29lqephkimb0SAMFYFRUimOtjqun3rr3Qhf80p/8qF/8rfv3Xuv/1Pn/APv3Xuve/de697917r3v3Xuve/de697917r3v3Xuve/de697917r3v3Xuve/de697917r3v3Xuve/de697917r3v3Xuve/de697917oQv+aU/wDlQv8A5W/fuvdf/9X5/wD7917r3v3Xuve/de697917r3v3Xuve/de697917r3v3Xuve/de697917r3v3Xuve/de697917r3v3Xuve/de697917r3v3Xuve/de6EL/mlP8A5UL/AOVv37r3X//W+f8A+/de697917r3v3Xuve/de697917r3v3Xuve/de6ta+EH8t7Y3zs7Fwvxt6u+T1JTfK7eXT+5u19j7Nl6rq8j0hXZHa2xK/snI9Vbn7ri3zS7i2zv+n2pjZ/uZU2fXYWkyULURrXf1+90Hr17pBde/A7b9N8OMF85vkr3JlOmemewO/cn8depsHsXrBO3uzt97q2tgItwb/3o238jv7q/beF602NBVRUs9YcxUZKsyJanp6FlUzj1B5nr3Q1Qfygt34X+Z7sj+Wl2Z8g+ttiZXtLJdZf6J+86Ta2/93bH7O233NicDuDrHObWwOKw1Pm6Wp3Nh8+qtDlnxlLR5Cnmp56xFQTt6mcnr3QKfFX+Xrk/lH/Mnxn8u3HdqUGzK7I9sd0dZv23X7Sqszj6ODprC9g57Ibjl2dS56iqpEy1FsCQJSrkbwtUC8j6PV6mSOvdFj7h2d8bts4zHSdKd4dodqZ18vUUmaxm+egMJ1FjcfiYoJDFk8dmcZ3p2rPlqmasVU+2ejpAsba/KSPGfED169+XRf8A3rr3Xvfuvde9+691737r3Xvfuvde9+690IX/ADSn/wAqF/8AK37917r/1/n/APv3Xuve/de697917r3v3Xuve/de697917r3v3Xutqn4WfE/u34gfGnFbt+K9X0Vu/5nfO7qGm2Vu35Fbo+VHxT2j1x8Efjb3EKVMzt/ZuI3R3Nht+Zv5Kbt2u0dTubMGghp9mYxxjcfFV5SSslguAQOtdARldqzfMr+Tf8AGX4jfHzP7E3x8hfg383vkVjd/dZf332bs3cu5uqO8pIMxtfvnb9PvXPYCn3B15jdw42XF5Supppf4IhhmrhBSuk51SoI69Xo3PYHenUvcX/CkD+XzV9Xdi7D3p1b8O6T4RdNb+7uxm68FT9V5Ffjjt/CntfflDvrJVtBt+t2bgc3VVdDFk1n+1rvsw9K80csDSeoScdb6qPwnYHyh+NP83fuTtL4tQbFm7/253f8n871pLunJ9cZraOZwu/x2ThJstg5t17ho9jbyfM7G3ZPPiIYqmqGQkki8ENSWWN/EHUacevdG7+cssOJ/lBdO7a+cNV1FU/zIX+YOazPSGC2mOqB3rsD4Xz9b+LPYPu2l6rSOLbGxq3s+MTbUwuZSKupkbVRRx0SyRp418+PWh8utcn3XrfXvfuvde9+691737r3Xvfuvde9+690IX/NKf8AyoX/AMrfv3Xuv//Q+f8A+/de697917r3v3Xuve/de697917r3v3Xuve/de697917r3v3Xuve/de697917r3v3Xuve/de697917r3v3Xuve/de697917r3v3XuhC/5pT/AOVC/wDlb9+691//0dBP+H0n/O8xf/UnNf8A1n97/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CB9jS/6KrfxnG2/wBIf6vFmNP/AB7V7/8AFq1fXj6fX/D378+vd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bg-BG"/>
          </a:p>
        </p:txBody>
      </p:sp>
      <p:sp>
        <p:nvSpPr>
          <p:cNvPr id="1031" name="AutoShape 7" descr="data:image/jpeg;base64,/9j/4RXiRXhpZgAASUkqAAgAAAAOAAABAwABAAAAZwIAAAEBAwABAAAAegMAAAIBAwAEAAAAtgAAAAMBAwABAAAAAQAAAAYBAwABAAAABQAAABIBAwABAAAAAQAAABUBAwABAAAABAAAABoBBQABAAAAvgAAABsBBQABAAAAxgAAABwBAwABAAAAAQAAACgBAwABAAAAAgAAADEBAgAeAAAAzgAAADIBAgAUAAAA7AAAAGmHBAABAAAAAAEAACwBAAAIAAgACAAIAID8CgAQJwAAgPwKABAnAABBZG9iZSBQaG90b3Nob3AgQ1M1LjEgV2luZG93cwAyMDE1OjAzOjMxIDE1OjU4OjA0AAMAAaADAAEAAAABAAAAAqAEAAEAAACUAAAAA6AEAAEAAADWAAAAAAAAAAAABgADAQMAAQAAAAYAAAAaAQUAAQAAAHoBAAAbAQUAAQAAAIIBAAAoAQMAAQAAAAIAAAABAgQAAQAAAIoBAAACAgQAAQAAAFAUAAAAAAAASAAAAAEAAABIAAAAAQAAAP/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n/7RyqUGhvdG9zaG9wIDMuMAA4QklNBAQAAAAAACIcAVoAAxslRxwCAAACA/McAgUADlRvcF90aWVyX2Zpcm1zOEJJTQQlAAAAAAAQR5hrgLZCrzma9lxfozf+ODhCSU0EOgAAAAAAkwAAABAAAAABAAAAAAALcHJpbnRPdXRwdXQAAAAFAAAAAENsclNlbnVtAAAAAENsclMAAAAAUkdCQwAAAABJbnRlZW51bQAAAABJbnRlAAAAAENscm0AAAAATXBCbGJvb2wBAAAAD3ByaW50U2l4dGVlbkJpdGJvb2wAAAAAC3ByaW50ZXJOYW1lVEVYVAAAAAEAAAA4QklNBDsAAAAAAbIAAAAQAAAAAQAAAAAAEnByaW50T3V0cHV0T3B0aW9ucwAAABIAAAAAQ3B0bmJvb2wAAAAAAENsYnJib29sAAAAAABSZ3NNYm9vbAAAAAAAQ3JuQ2Jvb2wAAAAAAENudENib29sAAAAAABMYmxzYm9vbAAAAAAATmd0dmJvb2wAAAAAAEVtbERib29sAAAAAABJbnRyYm9vbAAAAAAAQmNrZ09iamMAAAABAAAAAAAAUkdCQwAAAAMAAAAAUmQgIGRvdWJAb+AAAAAAAAAAAABHcm4gZG91YkBv4AAAAAAAAAAAAEJsICBkb3ViQG/gAAAAAAAAAAAAQnJkVFVudEYjUmx0AAAAAAAAAAAAAAAAQmxkIFVudEYjUmx0AAAAAAAAAAAAAAAAUnNsdFVudEYjUHhsQFIAAAAAAAAAAAAKdmVjdG9yRGF0YWJvb2wBAAAAAFBnUHNlbnVtAAAAAFBnUHMAAAAAUGdQQwAAAABMZWZ0VW50RiNSbHQAAAAAAAAAAAAAAABUb3AgVW50RiNSbHQAAAAAAAAAAAAAAABTY2wgVW50RiNQcmNAWQAAAAAAADhCSU0D7QAAAAAAEABIAAAAAQACAEgAAAABAAI4QklNBCYAAAAAAA4AAAAAAAAAAAAAP4AAADhCSU0EDQAAAAAABAAAAB44QklNBBkAAAAAAAQAAAAeOEJJTQPzAAAAAAAJAAAAAAAAAAABADhCSU0nEAAAAAAACgABAAAAAAAAAAI4QklNA/UAAAAAAEgAL2ZmAAEAbGZmAAYAAAAAAAEAL2ZmAAEAoZmaAAYAAAAAAAEAMgAAAAEAWgAAAAYAAAAAAAEANQAAAAEALQAAAAYAAAAAAAE4QklNA/gAAAAAAHAAAP////////////////////////////8D6AAAAAD/////////////////////////////A+gAAAAA/////////////////////////////wPoAAAAAP////////////////////////////8D6AAAOEJJTQQIAAAAAAAQAAAAAQAAAkAAAAJAAAAAADhCSU0EHgAAAAAABAAAAAA4QklNBBoAAAAAA00AAAAGAAAAAAAAAAAAAADWAAAAlAAAAAwATABlAGEAZABpAG4AZwBfAGYAaQByAG0AAAABAAAAAAAAAAAAAAAAAAAAAAAAAAEAAAAAAAAAAAAAAJQAAADWAAAAAAAAAAAAAAAAAAAAAAEAAAAAAAAAAAAAAAAAAAAAAAAAEAAAAAEAAAAAAABudWxsAAAAAgAAAAZib3VuZHNPYmpjAAAAAQAAAAAAAFJjdDEAAAAEAAAAAFRvcCBsb25nAAAAAAAAAABMZWZ0bG9uZwAAAAAAAAAAQnRvbWxvbmcAAADWAAAAAFJnaHRsb25nAAAAlAAAAAZzbGljZXNWbExzAAAAAU9iamMAAAABAAAAAAAFc2xpY2UAAAASAAAAB3NsaWNlSURsb25nAAAAAAAAAAdncm91cElEbG9uZwAAAAAAAAAGb3JpZ2luZW51bQAAAAxFU2xpY2VPcmlnaW4AAAANYXV0b0dlbmVyYXRlZAAAAABUeXBlZW51bQAAAApFU2xpY2VUeXBlAAAAAEltZyAAAAAGYm91bmRzT2JqYwAAAAEAAAAAAABSY3QxAAAABAAAAABUb3AgbG9uZwAAAAAAAAAATGVmdGxvbmcAAAAAAAAAAEJ0b21sb25nAAAA1gAAAABSZ2h0bG9uZwAAAJQAAAADdXJsVEVYVAAAAAEAAAAAAABudWxsVEVYVAAAAAEAAAAAAABNc2dlVEVYVAAAAAEAAAAAAAZhbHRUYWdURVhUAAAAAQAAAAAADmNlbGxUZXh0SXNIVE1MYm9vbAEAAAAIY2VsbFRleHRURVhUAAAAAQAAAAAACWhvcnpBbGlnbmVudW0AAAAPRVNsaWNlSG9yekFsaWduAAAAB2RlZmF1bHQAAAAJdmVydEFsaWduZW51bQAAAA9FU2xpY2VWZXJ0QWxpZ24AAAAHZGVmYXVsdAAAAAtiZ0NvbG9yVHlwZWVudW0AAAARRVNsaWNlQkdDb2xvclR5cGUAAAAATm9uZQAAAAl0b3BPdXRzZXRsb25nAAAAAAAAAApsZWZ0T3V0c2V0bG9uZwAAAAAAAAAMYm90dG9tT3V0c2V0bG9uZwAAAAAAAAALcmlnaHRPdXRzZXRsb25nAAAAAAA4QklNBCgAAAAAAAwAAAACP/AAAAAAAAA4QklNBBQAAAAAAAQAAAABOEJJTQQMAAAAABRsAAAAAQAAAG8AAACgAAABUAAA0gAAABRQABgAAf/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k4QklNBCEAAAAAAFkAAAABAQAAAA8AQQBkAG8AYgBlACAAUABoAG8AdABvAHMAaABvAHAAAAAVAEEAZABvAGIAZQAgAFAAaABvAHQAbwBzAGgAbwBwACAAQwBTADUALgAxAAAAAQA4QklNBAYAAAAAAAcACAAAAAEBAP/hE6todHRwOi8vbnMuYWRvYmUuY29tL3hhcC8xLjAvADw/eHBhY2tldCBiZWdpbj0i77u/IiBpZD0iVzVNME1wQ2VoaUh6cmVTek5UY3prYzlkIj8+IDx4OnhtcG1ldGEgeG1sbnM6eD0iYWRvYmU6bnM6bWV0YS8iIHg6eG1wdGs9IkFkb2JlIFhNUCBDb3JlIDUuMC1jMDYxIDY0LjE0MDk0OSwgMjAxMC8xMi8wNy0xMDo1NzowMSAgICAgICAgIj4gPHJkZjpSREYgeG1sbnM6cmRmPSJodHRwOi8vd3d3LnczLm9yZy8xOTk5LzAyLzIyLXJkZi1zeW50YXgtbnMjIj4gPHJkZjpEZXNjcmlwdGlvbiByZGY6YWJvdXQ9IiIgeG1sbnM6ZGM9Imh0dHA6Ly9wdXJsLm9yZy9kYy9lbGVtZW50cy8xLjEvIiB4bWxuczp4bXA9Imh0dHA6Ly9ucy5hZG9iZS5jb20veGFwLzEuMC8iIHhtbG5zOnhtcE1NPSJodHRwOi8vbnMuYWRvYmUuY29tL3hhcC8xLjAvbW0vIiB4bWxuczpzdFJlZj0iaHR0cDovL25zLmFkb2JlLmNvbS94YXAvMS4wL3NUeXBlL1Jlc291cmNlUmVmIyIgeG1sbnM6c3RFdnQ9Imh0dHA6Ly9ucy5hZG9iZS5jb20veGFwLzEuMC9zVHlwZS9SZXNvdXJjZUV2ZW50IyIgeG1sbnM6cGhvdG9zaG9wPSJodHRwOi8vbnMuYWRvYmUuY29tL3Bob3Rvc2hvcC8xLjAvIiBkYzpmb3JtYXQ9ImltYWdlL2pwZWciIHhtcDpDcmVhdG9yVG9vbD0iQWRvYmUgUGhvdG9zaG9wIENTNS4xIFdpbmRvd3MiIHhtcDpDcmVhdGVEYXRlPSIyMDE1LTAzLTMxVDE1OjU2OjAyKzAxOjAwIiB4bXA6TW9kaWZ5RGF0ZT0iMjAxNS0wMy0zMVQxNTo1ODowNCswMTowMCIgeG1wOk1ldGFkYXRhRGF0ZT0iMjAxNS0wMy0zMVQxNTo1ODowNCswMTowMCIgeG1wTU06RG9jdW1lbnRJRD0ieG1wLmRpZDpCODkyQjEwQ0I2RDdFNDExODg3Q0M2NjBERTkwNzE5OCIgeG1wTU06SW5zdGFuY2VJRD0ieG1wLmlpZDo1Mjg2Qjc0REI2RDdFNDExQkE2QUFCNzFENkU2NkMwNiIgeG1wTU06T3JpZ2luYWxEb2N1bWVudElEPSJ1dWlkOjkzNUNDQTgyRTY2REUxMTFCOUZDRjI0MTI4MEUwNDdCIiBwaG90b3Nob3A6Q29sb3JNb2RlPSIzIiBwaG90b3Nob3A6SUNDUHJvZmlsZT0ic1JHQiBJRUM2MTk2Ni0yLjEiPiA8ZGM6dGl0bGU+IDxyZGY6QWx0PiA8cmRmOmxpIHhtbDpsYW5nPSJ4LWRlZmF1bHQiPlRvcF90aWVyX2Zpcm1zPC9yZGY6bGk+IDwvcmRmOkFsdD4gPC9kYzp0aXRsZT4gPHhtcE1NOkRlcml2ZWRGcm9tIHN0UmVmOmluc3RhbmNlSUQ9InhtcC5paWQ6NTA4NkI3NERCNkQ3RTQxMUJBNkFBQjcxRDZFNjZDMDYiIHN0UmVmOmRvY3VtZW50SUQ9InhtcC5kaWQ6Qjg5MkIxMENCNkQ3RTQxMTg4N0NDNjYwREU5MDcxOTgiIHN0UmVmOm9yaWdpbmFsRG9jdW1lbnRJRD0idXVpZDo5MzVDQ0E4MkU2NkRFMTExQjlGQ0YyNDEyODBFMDQ3QiIvPiA8eG1wTU06SGlzdG9yeT4gPHJkZjpTZXE+IDxyZGY6bGkgc3RFdnQ6YWN0aW9uPSJjb252ZXJ0ZWQiIHN0RXZ0OnBhcmFtZXRlcnM9ImZyb20gYXBwbGljYXRpb24vcG9zdHNjcmlwdCB0byBhcHBsaWNhdGlvbi92bmQuYWRvYmUuaWxsdXN0cmF0b3IiLz4gPHJkZjpsaSBzdEV2dDphY3Rpb249InNhdmVkIiBzdEV2dDppbnN0YW5jZUlEPSJ4bXAuaWlkOjZGMTY0MkUxNzU5MUUyMTFCQTY4RDNEMEI2MERERENFIiBzdEV2dDp3aGVuPSIyMDEzLTAzLTIwVDE1OjUxOjMwWiIgc3RFdnQ6c29mdHdhcmVBZ2VudD0iQWRvYmUgSWxsdXN0cmF0b3IgQ1M1LjEiIHN0RXZ0OmNoYW5nZWQ9Ii8iLz4gPHJkZjpsaSBzdEV2dDphY3Rpb249ImNvbnZlcnRlZCIgc3RFdnQ6cGFyYW1ldGVycz0iZnJvbSBhcHBsaWNhdGlvbi9wb3N0c2NyaXB0IHRvIGFwcGxpY2F0aW9uL3ZuZC5hZG9iZS5pbGx1c3RyYXRvciIvPiA8cmRmOmxpIHN0RXZ0OmFjdGlvbj0iY29udmVydGVkIiBzdEV2dDpwYXJhbWV0ZXJzPSJmcm9tIGFwcGxpY2F0aW9uL3Bvc3RzY3JpcHQgdG8gYXBwbGljYXRpb24vdm5kLmFkb2JlLmlsbHVzdHJhdG9yIi8+IDxyZGY6bGkgc3RFdnQ6YWN0aW9uPSJzYXZlZCIgc3RFdnQ6aW5zdGFuY2VJRD0ieG1wLmlpZDpCODkyQjEwQ0I2RDdFNDExODg3Q0M2NjBERTkwNzE5OCIgc3RFdnQ6d2hlbj0iMjAxNS0wMy0zMVQxNTo1NjowMiswMTowMCIgc3RFdnQ6c29mdHdhcmVBZ2VudD0iQWRvYmUgSWxsdXN0cmF0b3IgQ1M1LjEiIHN0RXZ0OmNoYW5nZWQ9Ii8iLz4gPHJkZjpsaSBzdEV2dDphY3Rpb249InNhdmVkIiBzdEV2dDppbnN0YW5jZUlEPSJ4bXAuaWlkOjUwODZCNzREQjZEN0U0MTFCQTZBQUI3MUQ2RTY2QzA2IiBzdEV2dDp3aGVuPSIyMDE1LTAzLTMxVDE1OjU3OjUxKzAxOjAwIiBzdEV2dDpzb2Z0d2FyZUFnZW50PSJBZG9iZSBQaG90b3Nob3AgQ1M1LjEgV2luZG93cyIgc3RFdnQ6Y2hhbmdlZD0iLyIvPiA8cmRmOmxpIHN0RXZ0OmFjdGlvbj0iY29udmVydGVkIiBzdEV2dDpwYXJhbWV0ZXJzPSJmcm9tIGltYWdlL3RpZmYgdG8gaW1hZ2UvanBlZyIvPiA8cmRmOmxpIHN0RXZ0OmFjdGlvbj0iZGVyaXZlZCIgc3RFdnQ6cGFyYW1ldGVycz0iY29udmVydGVkIGZyb20gaW1hZ2UvdGlmZiB0byBpbWFnZS9qcGVnIi8+IDxyZGY6bGkgc3RFdnQ6YWN0aW9uPSJzYXZlZCIgc3RFdnQ6aW5zdGFuY2VJRD0ieG1wLmlpZDo1MTg2Qjc0REI2RDdFNDExQkE2QUFCNzFENkU2NkMwNiIgc3RFdnQ6d2hlbj0iMjAxNS0wMy0zMVQxNTo1Nzo1MSswMTowMCIgc3RFdnQ6c29mdHdhcmVBZ2VudD0iQWRvYmUgUGhvdG9zaG9wIENTNS4xIFdpbmRvd3MiIHN0RXZ0OmNoYW5nZWQ9Ii8iLz4gPHJkZjpsaSBzdEV2dDphY3Rpb249InNhdmVkIiBzdEV2dDppbnN0YW5jZUlEPSJ4bXAuaWlkOjUyODZCNzREQjZEN0U0MTFCQTZBQUI3MUQ2RTY2QzA2IiBzdEV2dDp3aGVuPSIyMDE1LTAzLTMxVDE1OjU4OjA0KzAxOjAwIiBzdEV2dDpzb2Z0d2FyZUFnZW50PSJBZG9iZSBQaG90b3Nob3AgQ1M1LjEgV2luZG93cyIgc3RFdnQ6Y2hhbmdlZD0iLyIvPiA8L3JkZjpTZXE+IDwveG1wTU06SGlzdG9yeT4gPC9yZGY6RGVzY3JpcHRpb24+IDwvcmRmOlJERj4gPC94OnhtcG1ldGE+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PD94cGFja2V0IGVuZD0idyI/Pv/iDFhJQ0NfUFJPRklMRQABAQAADEhMaW5vAhAAAG1udHJSR0IgWFlaIAfOAAIACQAGADEAAGFjc3BNU0ZUAAAAAElFQyBzUkdCAAAAAAAAAAAAAAABAAD21gABAAAAANMtSFAgIAAAAAAAAAAAAAAAAAAAAAAAAAAAAAAAAAAAAAAAAAAAAAAAAAAAAAAAAAAAAAAAEWNwcnQAAAFQAAAAM2Rlc2MAAAGEAAAAbHd0cHQAAAHwAAAAFGJrcHQAAAIEAAAAFHJYWVoAAAIYAAAAFGdYWVoAAAIsAAAAFGJYWVoAAAJAAAAAFGRtbmQAAAJUAAAAcGRtZGQAAALEAAAAiHZ1ZWQAAANMAAAAhnZpZXcAAAPUAAAAJGx1bWkAAAP4AAAAFG1lYXMAAAQMAAAAJHRlY2gAAAQwAAAADHJUUkMAAAQ8AAAIDGdUUkMAAAQ8AAAIDGJUUkMAAAQ8AAAIDHRleHQAAAAAQ29weXJpZ2h0IChjKSAxOTk4IEhld2xldHQtUGFja2FyZCBDb21wYW55AABkZXNjAAAAAAAAABJzUkdCIElFQzYxOTY2LTIuMQAAAAAAAAAAAAAAEnNSR0IgSUVDNjE5NjYtMi4xAAAAAAAAAAAAAAAAAAAAAAAAAAAAAAAAAAAAAAAAAAAAAAAAAAAAAAAAAAAAAAAAAABYWVogAAAAAAAA81EAAQAAAAEWzFhZWiAAAAAAAAAAAAAAAAAAAAAAWFlaIAAAAAAAAG+iAAA49QAAA5BYWVogAAAAAAAAYpkAALeFAAAY2lhZWiAAAAAAAAAkoAAAD4QAALbPZGVzYwAAAAAAAAAWSUVDIGh0dHA6Ly93d3cuaWVjLmNoAAAAAAAAAAAAAAAWSUVDIGh0dHA6Ly93d3cuaWVjLmNoAAAAAAAAAAAAAAAAAAAAAAAAAAAAAAAAAAAAAAAAAAAAAAAAAAAAAAAAAAAAAGRlc2MAAAAAAAAALklFQyA2MTk2Ni0yLjEgRGVmYXVsdCBSR0IgY29sb3VyIHNwYWNlIC0gc1JHQgAAAAAAAAAAAAAALklFQyA2MTk2Ni0yLjEgRGVmYXVsdCBSR0IgY29sb3VyIHNwYWNlIC0gc1JHQgAAAAAAAAAAAAAAAAAAAAAAAAAAAABkZXNjAAAAAAAAACxSZWZlcmVuY2UgVmlld2luZyBDb25kaXRpb24gaW4gSUVDNjE5NjYtMi4xAAAAAAAAAAAAAAAsUmVmZXJlbmNlIFZpZXdpbmcgQ29uZGl0aW9uIGluIElFQzYxOTY2LTIuMQAAAAAAAAAAAAAAAAAAAAAAAAAAAAAAAAAAdmlldwAAAAAAE6T+ABRfLgAQzxQAA+3MAAQTCwADXJ4AAAABWFlaIAAAAAAATAlWAFAAAABXH+dtZWFzAAAAAAAAAAEAAAAAAAAAAAAAAAAAAAAAAAACjwAAAAJzaWcgAAAAAENSVCBjdXJ2AAAAAAAABAAAAAAFAAoADwAUABkAHgAjACgALQAyADcAOwBAAEUASgBPAFQAWQBeAGMAaABtAHIAdwB8AIEAhgCLAJAAlQCaAJ8ApACpAK4AsgC3ALwAwQDGAMsA0ADVANsA4ADlAOsA8AD2APsBAQEHAQ0BEwEZAR8BJQErATIBOAE+AUUBTAFSAVkBYAFnAW4BdQF8AYMBiwGSAZoBoQGpAbEBuQHBAckB0QHZAeEB6QHyAfoCAwIMAhQCHQImAi8COAJBAksCVAJdAmcCcQJ6AoQCjgKYAqICrAK2AsECywLVAuAC6wL1AwADCwMWAyEDLQM4A0MDTwNaA2YDcgN+A4oDlgOiA64DugPHA9MD4APsA/kEBgQTBCAELQQ7BEgEVQRjBHEEfgSMBJoEqAS2BMQE0wThBPAE/gUNBRwFKwU6BUkFWAVnBXcFhgWWBaYFtQXFBdUF5QX2BgYGFgYnBjcGSAZZBmoGewaMBp0GrwbABtEG4wb1BwcHGQcrBz0HTwdhB3QHhgeZB6wHvwfSB+UH+AgLCB8IMghGCFoIbgiCCJYIqgi+CNII5wj7CRAJJQk6CU8JZAl5CY8JpAm6Cc8J5Qn7ChEKJwo9ClQKagqBCpgKrgrFCtwK8wsLCyILOQtRC2kLgAuYC7ALyAvhC/kMEgwqDEMMXAx1DI4MpwzADNkM8w0NDSYNQA1aDXQNjg2pDcMN3g34DhMOLg5JDmQOfw6bDrYO0g7uDwkPJQ9BD14Peg+WD7MPzw/sEAkQJhBDEGEQfhCbELkQ1xD1ERMRMRFPEW0RjBGqEckR6BIHEiYSRRJkEoQSoxLDEuMTAxMjE0MTYxODE6QTxRPlFAYUJxRJFGoUixStFM4U8BUSFTQVVhV4FZsVvRXgFgMWJhZJFmwWjxayFtYW+hcdF0EXZReJF64X0hf3GBsYQBhlGIoYrxjVGPoZIBlFGWsZkRm3Gd0aBBoqGlEadxqeGsUa7BsUGzsbYxuKG7Ib2hwCHCocUhx7HKMczBz1HR4dRx1wHZkdwx3sHhYeQB5qHpQevh7pHxMfPh9pH5Qfvx/qIBUgQSBsIJggxCDwIRwhSCF1IaEhziH7IiciVSKCIq8i3SMKIzgjZiOUI8Ij8CQfJE0kfCSrJNolCSU4JWgllyXHJfcmJyZXJocmtyboJxgnSSd6J6sn3CgNKD8ocSiiKNQpBik4KWspnSnQKgIqNSpoKpsqzysCKzYraSudK9EsBSw5LG4soizXLQwtQS12Last4S4WLkwugi63Lu4vJC9aL5Evxy/+MDUwbDCkMNsxEjFKMYIxujHyMioyYzKbMtQzDTNGM38zuDPxNCs0ZTSeNNg1EzVNNYc1wjX9Njc2cjauNuk3JDdgN5w31zgUOFA4jDjIOQU5Qjl/Obw5+To2OnQ6sjrvOy07azuqO+g8JzxlPKQ84z0iPWE9oT3gPiA+YD6gPuA/IT9hP6I/4kAjQGRApkDnQSlBakGsQe5CMEJyQrVC90M6Q31DwEQDREdEikTORRJFVUWaRd5GIkZnRqtG8Ec1R3tHwEgFSEtIkUjXSR1JY0mpSfBKN0p9SsRLDEtTS5pL4kwqTHJMuk0CTUpNk03cTiVObk63TwBPSU+TT91QJ1BxULtRBlFQUZtR5lIxUnxSx1MTU19TqlP2VEJUj1TbVShVdVXCVg9WXFapVvdXRFeSV+BYL1h9WMtZGllpWbhaB1pWWqZa9VtFW5Vb5Vw1XIZc1l0nXXhdyV4aXmxevV8PX2Ffs2AFYFdgqmD8YU9homH1YklinGLwY0Njl2PrZEBklGTpZT1lkmXnZj1mkmboZz1nk2fpaD9olmjsaUNpmmnxakhqn2r3a09rp2v/bFdsr20IbWBtuW4SbmtuxG8eb3hv0XArcIZw4HE6cZVx8HJLcqZzAXNdc7h0FHRwdMx1KHWFdeF2Pnabdvh3VnezeBF4bnjMeSp5iXnnekZ6pXsEe2N7wnwhfIF84X1BfaF+AX5ifsJ/I3+Ef+WAR4CogQqBa4HNgjCCkoL0g1eDuoQdhICE44VHhauGDoZyhteHO4efiASIaYjOiTOJmYn+imSKyoswi5aL/IxjjMqNMY2Yjf+OZo7OjzaPnpAGkG6Q1pE/kaiSEZJ6kuOTTZO2lCCUipT0lV+VyZY0lp+XCpd1l+CYTJi4mSSZkJn8mmia1ZtCm6+cHJyJnPedZJ3SnkCerp8dn4uf+qBpoNihR6G2oiailqMGo3aj5qRWpMelOKWpphqmi6b9p26n4KhSqMSpN6mpqhyqj6sCq3Wr6axcrNCtRK24ri2uoa8Wr4uwALB1sOqxYLHWskuywrM4s660JbSctRO1irYBtnm28Ldot+C4WbjRuUq5wro7urW7LrunvCG8m70VvY++Cr6Evv+/er/1wHDA7MFnwePCX8Lbw1jD1MRRxM7FS8XIxkbGw8dBx7/IPci8yTrJuco4yrfLNsu2zDXMtc01zbXONs62zzfPuNA50LrRPNG+0j/SwdNE08bUSdTL1U7V0dZV1tjXXNfg2GTY6Nls2fHadtr724DcBdyK3RDdlt4c3qLfKd+v4DbgveFE4cziU+Lb42Pj6+Rz5PzlhOYN5pbnH+ep6DLovOlG6dDqW+rl63Dr++yG7RHtnO4o7rTvQO/M8Fjw5fFy8f/yjPMZ86f0NPTC9VD13vZt9vv3ivgZ+Kj5OPnH+lf65/t3/Af8mP0p/br+S/7c/23////uAA5BZG9iZQBkQAAAAAH/2wCEAAEBAQEBAQEBAQEBAQEBAQEBAQEBAQEBAQEBAQEBAQEBAQEBAQEBAQEBAQECAgICAgICAgICAgMDAwMDAwMDAwMBAQEBAQEBAQEBAQICAQICAwMDAwMDAwMDAwMDAwMDAwMDAwMDAwMDAwMDAwMDAwMDAwMDAwMDAwMDAwMDAwMDA//AABEIANYAlAMBEQACEQEDEQH/3QAEABP/xAGiAAAABgIDAQAAAAAAAAAAAAAHCAYFBAkDCgIBAAsBAAAGAwEBAQAAAAAAAAAAAAYFBAMHAggBCQAKCxAAAgEDBAEDAwIDAwMCBgl1AQIDBBEFEgYhBxMiAAgxFEEyIxUJUUIWYSQzF1JxgRhikSVDobHwJjRyChnB0TUn4VM2gvGSokRUc0VGN0djKFVWVxqywtLi8mSDdJOEZaOzw9PjKThm83UqOTpISUpYWVpnaGlqdnd4eXqFhoeIiYqUlZaXmJmapKWmp6ipqrS1tre4ubrExcbHyMnK1NXW19jZ2uTl5ufo6er09fb3+Pn6EQACAQMCBAQDBQQEBAYGBW0BAgMRBCESBTEGACITQVEHMmEUcQhCgSORFVKhYhYzCbEkwdFDcvAX4YI0JZJTGGNE8aKyJjUZVDZFZCcKc4OTRnTC0uLyVWV1VjeEhaOzw9Pj8ykalKS0xNTk9JWltcXV5fUoR1dmOHaGlqa2xtbm9md3h5ent8fX5/dIWGh4iJiouMjY6Pg5SVlpeYmZqbnJ2en5KjpKWmp6ipqqusra6vr/2gAMAwEAAhEDEQA/APn/APv3Xuve/de697917r3v3Xuve/de697917r3v3Xuve/de697917r3v3Xuve/de697917r3v3Xuve/de697917r3v3Xuve/de697917oQv+aU/wDlQv8A5W/fuvdf/9D5/wD7917r3v3Xuve/de697917r3v3Xuve/de697917r3v3Xuve/de697917r3v3Xuve/de697917r3v3Xuve/de697917r3v3Xuve/de6EL/mlP8A5UL/AOVv37r3X//R+f8A+/de697917r3v3Xuve/de697917r3v3Xuve/de697917pfVvVPaGMoZspk+uN9YzF00UE9VlMntLPY/GUlPVPElPU1eRrKCCjpaaZ5kCySOqHUOeR73Q+nXqjr3ZvVnYvTG8sj152rs7PbB3xiKXD12T2vuWhkx2ZoaPcOGoNw4OpqaOX9yOHLYLKU1XTseJaedHW6sCfEEcetA14dIH3rrfXvfuvde9+691737r3Xvfuvde9+691737r3XvfuvdCF/zSn/yoX/yt+/de6//0vn/APv3Xuve/de697917oUtgYHp7L0ORl7K7J3tsfIQ1UMeLo9rdV43sCmr6NoWaepq66u7N2I+OnimAVYlhqA6nVrW2k+690vv7l/Fb/vIDt7/ANJs2/8A/dEe946917+5fxW/7yA7e/8ASbNv/wD3RHv2Ovde/uX8Vv8AvIDt7/0mzb//AN0R79jr3SJ3zg+nMHQY+s6z7O3xvbNfxJBWY/dXUuK2HQ0dAkMkq10GRpO0N+NX1Iq0RPt3pYkKMWMnp0N7r3V0fem89753aX8o/wCKmS72rMbR9wdc7pznyY3jkeyqRsJHkfmJ8iqyTfmI7Tys2ZlxmMq9odY4DBVFdTZJoZ8WvjcrE4UixrjPHqoxU06F7t/YPwX+Xvde0fkPvbOYPb2C7k7y+f2+qxMb2iz7v3Z0t8buv8JjPi90pkdpwZmd9qbi7By+y6iGhGMoMbO2Bq6SjpHqq2SmqDugOetVIx1S32/i/jpkO6KjD46PcHSmwcPsLaNFWz7YwlL2nlc52FSYHEDcuXrdtVfasWO2Wu4spPVVEmJp9yZgYIolG8s8wmdKmlerDh0mP7l/Fb/vIDt7/wBJs2//APdEe9Y6317+5fxW/wC8gO3v/SbNv/8A3RHv2Ovde/uX8Vv+8gO3v/SbNv8A/wB0R79jr2euL7L+LARynf8A260gRyiN8bsAiu4UlEZx8hnKKzWBOk2HNj9Pfsde6LkbXNjcX4JFrj8G1zb3rr3XXv3Xuve/de6EL/mlP/lQv/lb9+691//T+f8A+/de697917r3v3Xurr/5Dfx46G+WnzZHQXyL6o292f17muruw94vDkMpu/A5vHZnZ2KhqsUcXmtpbl2/UQUks1UTURSCVZQq/S3uw4HHVWxTo9n/AAoU+GHxC+BOD+NWI+MXx32Xsibuqm7ji3fnMnn+yt25qmOzv9HUeCl29LuXfWRocTNAd0VTO328nkbRfhbHVfkOvL1q6Yqtix2Ro66bHUGXipplkkxmUWrbH1qi4MFWtDV0FYYWvz45o2/oR78OPVut/wA+Yf8AJn/lldG/Bb5AfITY3xZxqdi9bfHLP9nbYlzPaveOVwibqx21afK0s2QxD9lwx11AtbKWaBnVWFlJIv79ip6pUnz6q7/k0fGn+WL/ADF+ke+tvdyfE7bO2/kp0Tt+t3RPX7E7V74wWG3psXJ4zKfwPd1Lt+u7NylLjsttzcdCtFk4YXallWopZFjj8roPChIx59bNR59V+fyOP5VuP/mQd95zM9tPlsf8Y+kmwNd2ecLVy4zM783Dn56k7W6wwuViAmxSZinxtVVZSuhPno8fTlIik9TBKnvKvWyadB10L0J1b/MN+e0vxMpMR1l8WqLcfcW5cf1xl9nYrMQx47r3Z+Uy02c6yENRU5n++O9KnZGJlnwuSy0i1VVl6UxVdW8dUixWNMgjh1rIFeiRfN3q3aHR/wAw/k7031/Q12N2N1b3p2bsHaFDlK6fJ5Kn25tXdmUwuHTIZGpAmrq00FGhllIXyOSwABAFTx62K0FePV+n/Cdj+WL8X/nHs35O9gfKbrBuysJtXdPWnX3XUZ3bvPaiYbNZLGbpze762N9nbgwD5CdqOXEqBUmVIhyoBZifDh1pia9a1W7MR/oz7T3Xt6fG0GUOxN87iwEuKzUctXjqxtuZytxbUuQjp6imlqIHaks4WRC39ffuB6t5db63yV/k+fy0Ot/gB3J8iNm/FXbdL2TtD4k57uHbmUqt/dxZDFQbzpOrF3ZRV0uErOw3oqqhTLP5PtZVMRSyEFePe6gEig6p+fXz+MvkBlsnW5JcfjsUtZO0wx2Ip3pcZRhgB4aKnkmqJIoFtwC7H/H3U56v03e/de697917r3v3XuhC/wCaU/8AlQv/AJW/fuvdf//U+f8A+/de697917r3v3XuthD/AITJf9vQ8J/4gXu3/wB0VB72ODfZ/lHVW8vt6sg/4Vt/T4Hf8s/kb/sP3umOPeuvL59aaC/Uf64/3v3scR1br6on8yT/ALdTfL88/wDZGW7Lf+gHRc+9H4j02PLrSC/kW7z3R0N81+nd1VssVPsT5TbM+S3xzdRUypJV1dF1tSZ2jepp2jWBoot81GBEBDsWcSD029VlGR8+rN59bVP/AAmg6koOu/5Z+xd4pTCDMd6dx9k9iZacoBNPSYLO0/V+CiZwSXghpdjSyxj6Kaljbk316daPE9aLmwu1a34+/wAwPbncWJqpqSfqj5ZwbyEscvjd6DbXa7VuRpZJLf5quxlPLBLxZo5GH597/F+fVvLpXfzVIkh/mT/OdYnSSCT5Rdy1FNJG2pHpare2WqaV1awuGp5lPvR49eHAdbpX/CYTYNLsv+W3DvFTEaztP5Edk7vqtBQypRbbpdqbAoFmCsXS0+1Kpk1AcMSP6nx4Dqp49aLvzi21Ps75o/Lfa1SgjlwPyW7yxmgCw8dL2ZuaOBlFh6XgCkf4H348T1YcB19JP5jf9uh/kGf6/wAvPcP9f+fCQ/7f3s8T1QeXXyyPdenOve/de697917r3v3XuhC/5pT/AOVC/wDlb9+691//1fn/APv3Xuve/de697917rYQ/wCEyX/b0LCf+IF7t/8AdHj/AHscG+z/ACjqreXVkH/Ctv8AT8Df+WfyN+n0/wA70wL/AOxt7115fPrTQX6j/XH+9+9jiOrdfVH/AJj0UtR/Ks+XcEETzTzfDXdUUMMSNJNLLJsWhVIo40DO8jsQAoBJP09+8z02PLrSM+YfXfYv8u/pL+TXnKrbkm1u5sJsbtn5Gbi27uKnqaerpty7r7ox+4MDh9y0MbUddRTjYlBiaSspS0dRBZ430yKwG8jT8urYOr063VP5JuJiw38rv4L00YQCp6vmy7BTcGTNdi7yy0jGwW7GSsN+OD+T9fdT5daPE9fMq71/5nd3H/4lTsL/AN67L+9nier9T/kF29W9+d09jdy5LGjEZLsbcdRubI48VX3ogyFbFAK1vuvBTeXz1MbSX0LbXb8X9+PHrwwOt8T/AITdZipx/wAZe0+qKipEg69f4+bppKS5LUVP3j1HL2s6lb6UE82aL/g3bn3tuCjqh4nrUh/nYbSTZf8ANT+bGJiiMMVf2/Nu6NSGAZd+bcwG92kXUBdZJNwk3HHPHvR6sOHW/wAfNONIf5SfyOhQELD/AC/N0xIL3skfRSIoJ+vCge/GtT1UcR18r73rq/Xvfuvde9+691737r3Qhf8ANKf/ACoX/wArfv3Xuv/W+f8A+/de697917r3v3XuthH/AITI/wDb0PCf+IF7t/8AdHQe9jg32dVby+3qx/8A4Vt/p+B3/LP5Gj/bS9Me9deXz61FMZ1tmcj1VuztxJYotvbR39sDr2pieKYzVma3/gexNxUBp5lHgVKGg65qTKrHUfPGV4DW2B5/Prfy6+or/MGz2d2t/LB+VG5dsZrLbc3HgPiHuHMYLP4HI1mHzmDy+P2TQVFDlMTlsdNT1+OyNFUIrxTQyJLGwBVgR79+IkdUHl1pWfzCO0+0v5k/Uf8AJwzOTzVHufvHsbqbuLqfd+fyDNTrk98bJ7ol2nPuLcpoaWZ6euyuBx1JlchJFAfI9Q8ypZwvvdK0+Z6sMV63I/5J2TTLfyvPgvUKQVg6vkxbFbKA+H7F3li2B5PqD0lieLn3X060eJ61sP5JHwd+I/zg7c/mE0Pyg6O2/wBnS9SdtYSp2Zk5dxb+23kaf+/G8u3lzlNkG2nu3B0mTpmG2aXwiWEtFpax9R92JyRQdbOOHVZn89342dJ/F358T9D/ABv6wxHWuwMb1Z1fmaDb2Grtx5mqyG4N5YySvydXW5TdGazuVq5p6sqkMfmWKJAFRRck64062Othz/hPjvGmm+Un80brWjkH8O2TkvjxtnDxI6iI0PTWO330mkkMYsNC0u36UagAApA/IttuJp69V8geqLv+FKmzl2v/ADTd/wCWSIRp2B1J0pvMMF0id49mU+zZ5r/2yanaDqT/AFUj8e9Hy6svDrdR+bHH8pj5Jfi/wB3b+f8Avxif7D8+/Hieqjj18vvqfrvLdu9o9c9V4GQQ5nsffG1tjYydoHqUpq3dObosLBVSU8TJJPFSyVokZFIZlUgEH34CpA6ucAnpCTxGCaaEkMYZZIiwFgxjcpcDmwNveuvdYvfuvde9+690IX/NKf8AyoX/AMrfv3Xuv//X+f8A+/de697917r3v3XuthD/AITJf9vQ8J/4gXu3/wB0dB72ODfZ/lHVW8vt6sg/4Vtiy/A3/ln8jOfwf3emPeuvL59UxZ3pCs2B/Ih2f3FlKRYKnv8A/mPUlRg5ihWWp2d1Z0f2VtKhmLMAWibd2QziLbj9o/n3YcB1vz63sv5kn/bqb5f8/wDcmW7P/eDovdTxPVB5daUv8krC7j+Q3yV6q2XXYqF9mfC7qH5lfIJsqDLK0k28+tKXbuFoapGjMFOaPf0+Onp7NqkLyG3o5sDw+XVjivW2F/wnN31S70/lYfHuhhqEmreu99dtdf5SJXDNTVNN2Tld30MMgveMthN5Ujgf0b3o+XWjxPVa3/CZn/mdv81Qn/n6HWp/9fPv7348T1s+XVf/APPA2/Sbp/nudWYXJlEw9RhvilU7glmVnip9t4yOkym5auVEUu8VHgqKolZQLkJb35eI69+E9Dl/wmY3xt+u+cny/Wl35S7ny/bXTeX35PRw4LOYyR6nG9wbeydbVyS5Wnhj1wrupvQrOxMp/CkmzAUNGr1o1xjoKf8AhV3sj+F/Lr42dgLGAm9PjhJt+SUC3lqtjdk7vkcMbepo6PdcH5JsR9Bb3XyHW18+tqP5sf8Abpj5J/8AigO7eP8Ayhi/7D3s8T1ocR1of/yIOkKru/8AmbdBxGjjrMF1RHvLvDdPlXXFT4zrja+RrsPJIpVlIqN61eJpxfjVOPzb3odWbh1UTkwBkcgAAAK2rAAFgAJ5LAD8AD3rrfUL37r3XvfuvdCF/wA0p/8AKhf/ACt+/de6/9D5/wD7917r3v3Xuve/de6vy/4Tp7v2N1H8+IO4e2ewuuOressN1J2ntbI7w7H7C2ZsjGRbg3FhaJMLi4U3LnMZW1s+QdCEMEUiAg6mX3YA0anVWPDq0v8A4UN1fWnzo3l8D9o/HP5A/G/e1Lis52/hd87vp+/epodo9a0m8a/qaLG7g3xlp93RR4jCx0mJrKhnAd3jpJFjV5NKN4KetA0r0mf513+ytYz+Wj8Fvhf8R+/eku5qrqDt3b+EWi2P211xk8lW0mB6h7BO4t97khotytR4WLc26cpUVkk1VJHCtVWCFXLsoOwD6enXgc16un+d/wAvfiP2R/Lh+UPWGwflV8a939hbo+K+5tnbc2fge9esMhn83uqp2dS0VPgMZQxbnMlZkp6tDGkaX1MLC/vWkknrQ8uquf5KXW3xQ+DHw77/AN/90/Kz4v4f5M/JDr3dNFlNiN391LW5br3YWA21udNn7IqP4dvCvim3XunM5BsjkIIWLRf5FSsvnglA2AQR1smp6I5/wm3/AJnfVHxT3j2B8VfkdvLGdedX9xbowm++uuxNx1P2W0to9oUdJT4HM4bdmVlY0m38HvjAUtGEyE/jpKWsxkazuiTmSOvEU8+tkHj0o/5e3zAwP8qLb/8ANc7i7ex2Hr99717W2PgPjv1m24sZNL3Vuig3R3FkKjK4SqwlbXT1fV2DxO4qOvr9xUgkx7QTRQ080lTPFGdkZJPDrxzSnSZ+R+7Osv5k38x3L/Kzq/ubpXq/r/8A2QilyFJkO6u29gddnD96Z346762dtvpudNy7hxNXXbsxHZGWSGrnpo5KOkpqX7uaSOGWHybUZ+XWuAp0XD/hPfvbbfxs/mP5bcPc2/Ot+r9k4vqPtfrzeO8N5dlbCw20qLLZGDG5HCUNLuSq3EMNmxks3tuKOCTHzVUUhswYodXvWk562xFB1YN/wpl310J8nNufD/d3x7736Q7m3HsjcPaWyty4Xrntzr3dGYxeN3wuwa3bddXY7Gbjmq4sdNlsHVRecp4Ynb9xlBB9+oeFM9aU8eryflT8ovi5v7+Wx3r1Vs35P/G3cXY25/hfubYGA2dj++up5M1ld51XUYwdPtukp5N2xhsrLmFNOIywvLxf36hqevDqoH/hPj1L0L8J+vu8++/k18kPi51/3D3FhqXYu0Nh5b5BdO1O69l9bYOWqy2WrNwLQ7xq48Tkt+bkFEyUPkaoipcXE8oRpxGvqHh1s54daXGRZXyFe6Mro1bVMrqQysrTuVZWHBVgbg+69W6he/de697917oQv+aU/wDlQv8A5W/fuvdf/9H5/wD7917r3v3Xuve/de697917r6SW2v5AP8rfdHVXWsO7PjdUUe7n622Edy7k2v2v2vgshk9zNtHEHPZh6cbvqcKk+Ry7TTugpBEGeyoq2X3snPDHVKn16DXJ/wDCZH+WFXVDT0kHyOwsRYMKPH9wYmenUD6qr5br/I1Wn+t5CR/X36o9OvVPVNn86v4Afyu/5a3x1wmy+p9pb63F8tu6Mpi22HVb47Vzm4azYfXGDykdZvDsGu25h4tt7d8eaejXB437yknE8tTUzQrekdl35Vp1sEk8etbH4+fH3tv5S9v7L6L6O2hXb27J35kxjsHhqMxwwQxxxvUZHM5nI1DJRYbb+EoIpKqurah0gpqeNnduOa9W63Ddy/8ACff4ofCf4E/InvvuKTI/Jn5H9V9Cb47IojmMzuTanSOE3lt7b8+Rpcdido7Sye2907owtFWroeoyeUX74Jr+1pg3jG8Dy6rU16Lj/KA/lqfDD+an8RO6N7909PU3UfZGy+6J+vNrb8+Pe5d57XqqHDNsPbO44Zsltfe+5OwdnZqpgyeYluWoomeEKmpSNfvxIxjrxJHn1TV/NL/lU9v/AMsnszB4rcWag7K6Y7G/idR1R2/i8XUYqny5xbRHJbU3diHmrY9sb6w0NTFJLSipqIKumdaimldPKkPutg16rn6z60373J2BtDqvq7amY3x2Hv7PY/bO0Np4GmNXlc5m8nMsFJR00d0jjW5LyzSskFPCrSyukaMw11vrdQ6X/wCE33xz+OPxg7N7k+WeSyPf/fW0ekuwuxE2Jis9l9rdI7N3VtbYeb3PQYJ5Nr1uI3l2GuOytCkNVVtksfRVaowiptBErWFKgU6pU9ET/kffDH4ifzQ9vfLTCfI7487N29VdXp1K2xNzdKZvf/Xe48C++v8ASLFl2LVO8NyYHMCA7YpWp1yFBVqp16w4aw1X5dbOKZ6JF/N3/kv9hfy2cph+xtk7iy3b3xd3plnw2F37WYqOi3R17uSRXqKLZfZ9NjlOJSrylJG74zK0oipMl4JUMNLMghb3zHWwa9Uf+9db697917r3v3XuhC/5pT/5UL/5W/fuvdf/0vn/APv3Xuve/de697917pedV7Y/vt2f1xszSX/vdvzaG2NCnSzfx/cOOxWlW/slvu7A/j3scR148D1tDbg/nM/zlev9wZisyE/QOw+qclu7ctH1hW/IjZnVXWVVXbGx+YrKTbdRhsbl85sveu6sHDh4YUjyNLQ1kdSE1eWQ6j7sQantx1THr0Pm1vnB/wAKHflt1VurffxRm+KXZW2MFm32huDP/HKk6jyW5tvbgfF0uWbHUtF2nuCpmkyEWMyEM6tT09RYONJLAgapQYp17Hz61X/l9tj5b7d7x3VN82cP3Dje+c9P/F9x1ndlPnV3Xm4pXeKnyNJX5sNHlMCvjMVLJRPJQJHH44SEQKNGvn1YU8utyX/hLV8V9u7K+L3Z/wAuMpi6abf/AHbv3K9a7YzMsSyVWI6v64GPOTosdK4LUi7m31W1BrdBHmXEUwa+i3v3AdaPHq6b+aRf/htn5383H+ys9vD/AFyNr1X/ABHv3VRxHVNH/CUj/sif5Gj/AMCmP/vptif7f37yH5/5Ottx6uG/mmfGbb3y0+A3yW6ozONp67M4/rfcXZvXVY6L9xhOyesMRXbw2vkKGc/uU75BsbNjKkqR5KKvnjN1cj34f4etcOtdT/hKR8YttV0PyR+YWexlLX7lwGVw3Q3W1bUwLLLt1cliE3d2Tk8c8lxBkMljazDUImQCRKWWpjB0zOD7gPn1ZuPW1l8rLD4sfJ8W/wC5ce9T/rj/AEWbs4/r+ffl4r1XrVQ/4SSfp+eP/LP45/kD/dvc/wDX3rqzeXW2D8i+itpfJzoXt74+76oIMhtjt3YO4dl1STxJIaDJZOhkO3M9RmQXgyW29yRUmQpZVs8VRTIynj3sHPVevkSZ/CV+2s7mtuZWMQ5TAZbJYTJQg6hFX4qsmoayMGwuEqIGF/8AD3o4NOnOmn37r3XvfuvdCF/zSn/yoX/yt+/de6//0/n/APv3Xuve/de697917o/X8un4KfJr54d9UOy/jNLR7YzvXi4zsDcXbOcyuQ2/tvqilxuWp2we5KzNYqkr8umckzUSDF0tDBNXVFTGWjVY4ppYtj160TTo8X8zX+Sb82vhzszMfKjtTs3a/wAmNpZPcNIvaXZW281vHK7x23nNxViUePzm+6bfONo8zXYrM5SaKlXJRT1ax1Uscc4i8kRf3Guc9eBHCnV+3/CUg/8AOE3yOH/gUrf63/Mpdie/eQ+3qrcerYv5rfwi61+cnw47X2du7C4v/SF15sbeHYfSe/pqaL+N7H3rtbBVe4UoqbJLGapdsbwjxZx+Vo9RgmimWfR54IZE8M460MdEb/4TPdo7e3v/ACycRsTG1CHP9Ldz9n7W3PR6gJ4U3jkKbsTAZBo7h/tshS7inhje1mkopVFyht48B1s8T1Yz/NIv/wANs/O7+n+ys9v/AOt/x69V/wAR70OvDj1TR/wlI/7In+R3Nv8AnKVv/fTbE4+nPvfkOvNx6vk+b/bWC6I+G/yl7b3FPFHjdmdD9m1MccsscX3uZzG18htzbOJiMjKpqczubM0dLGv1Z5gOffhxB611r6/8JQ+zsHlfi78nunFq4BufZHeeD7HnoLoKh9tdibFxe26StVL+SSGHL9czxu30UyoPqwvr06setjL5V2/2Vj5P25/5xx70v/sOrN2fT8Ae9rxXqv5daqP/AAkk4X54/wDLP45/0/469z/1966s3l1uGbp3jgevNsbn7C3RXQYvbGwduZ7e248lVSJFT0GB2niqrcGXq5ZZCqIlPQY+R+f6W9+Hl1Xr4+PYG6W3xv3e+9XhanfeG7tybpeBtOqBtwZmtyzQto9GqM1ek24449+PHpzpI+/de697917oQv8AmlP/AJUL/wCVv37r3X//1Pn/APv3Xuve/de697917rY0/wCE7v8AMf6H+D/bncvWvyLyY2RsP5E0WwIsV2tLSVFXhtl7v2LWbkjxtHvMUUc9bRbSz9Hu6dXr0ikTH1MEbzKIHlmh35U6qR59Xt/z6P5nXx+2J8NOzvjR1/lT2v2b8jtr4bbNBkdt4jLZPrLbWxcrksRuKv3q3ZS0ceydz1dXj8csGMpsNXZCQVM4lnMSw6X3QgVI60B0hv8AhKJDNN8KPkcsMMkzf7NMfTGjyH/mU2xD9EBP4968h+f+TrzcejWfzsf5rXUvws+P3YfSWyt04Xdvyu7h2Xntj7c2ThchTZObq/b+7cdVYHPdh9gtSSzJt+ooMPWzjDY6fTWV1e0cpiFJFLJ72MZPXgK9acP8of8Amc7l/lp/IOp3LksdXbt6E7TgxO2e8tj0BjOVlxOPq5psJvjaInmgpV3nsqauqJKeOV1hrqSoqaSRo/Mk8OgfI8OrEV+3rez+bnd3UfyR/lKfNLtvojsDbXaXXm4fid21VUG5Np5CLIRUzybTqZZsZnaJG/iG289QFvHVY+vigq6aVSsiAj36hHVfPqqf/hLNm8JtT4EfKLde681h9r7VwfyaqMhm9z7lylBgduYahpuo9iSVNblc5lp6TF46lgjF2kmlRQPz79mg683Hqsr+ft/OT2f8tIab4e/FXcRz3QG29wUuf7X7MpqaopaHt/ee36h22/hdpmp8NTP1rtOrJqhUywp/F8msU8QFPSwSVHuGOtgefVPX8tH+YF2B/Lj+TGE7w2njjunaWVx0my+3OvJatqSn3z11k66hrMlRUtR6ocfuXEVdBFXYmsdHWnrIFV1aCSaN/A/s62RXr6KtX8q+g/mV8CPkP278c+w8L2FtTI/GbuqbJ0NDUwru3ZeRqOpN0TTba37tbzPltqbgoHcxyRVEYimK+SnkmhZJW2BkHqnWup/wkoZIKT591tRJHTUVHSfHeprK2okjp6OjpoX7nkmqKyrnZKalpoYwWeSRlRVFyQPderN5dcf5+/8AOn2DuzYe4/gv8P8Ae+J3xRbtEmK+SHb+2Kk1+2xhaSrpagdT9f7gpZfsdwLlqqmvuHJUxlojTIKGCSXy1Rj3w+3rwHn1ppe9dW697917r3v3XuhC/wCaU/8AlQv/AJW/fuvdf//V+f8A+/de697917r3v3XuhX686S7G7Uoclktk4zB19JiauGirnyu+dibUljqaiFp4lhpt27lwVVWRmJCTJCkkangsDx73Qnr3RnOvuuvnT1RTvRdab6y2xMdLM08+J2t8letsNhqqZwQ8lZhqLtCLF1juDyZYXv72NQ4daoD0KmW3Z/NHzWCqdr1XyA7CpdtVzB8ht7CfKzr/AG3g8lIKdaTy5PE7e7SxdBkpmpUWMvPHIzIoBJAHv3d16g9Oir1HxI+QdXUTVVXhdqVVVUSyT1FTUd0dNTzzzSsXlmmmk7DaSWWR2JZmJJJufeqHrfWH/ZQO+/8Anntnf+jj6X/+2D79Q9e6E7rHqv5udKZOpzPT+8sj1flK6JYK+t2B8lOt9pzZKmXUBS5M4PtGiXJUhDEGKcSRkEgrY+9jUOHWsHpS9nbc/mC904yHB9s9obk7CwFPUrXU+3d1/J3rnL7bp65L6a6Db1V2i+FhrgD/AJ5YBJ/tXv3cevUHp0Bn+ygd9/8APPbO/wDRx9L/AP2wfeqHrfXv9lA77/557Z3/AKOPpf8A+2D79Q9e6XvXXSXzH6h3DFu3qncMnWu6IYzFHuHYnyM6x2nmPAxBemfI4Ps6hqpKWW1niZjG44ZSPfqEdaNPPoU+wm/mRdrbeqtodh9wbo3RtGvZHyW1K/5M9Zx7Yy0sV/HPmNv0nZlNiMvUx3OmSphlkFzY8n3vu69QenRbJfiJ3xDFLPJt7Z4jgilmkK9w9MuwjhRpJCqJ2AzuwRTZVBZjwAT71Q9b6LT7117r3v3Xuve/de6EL/mlP/lQv/lb9+691//W+f8A+/de697917r3v3XurLf5SHw360+enze6/wDjX25nd5bb2Ruza/Y+ar8tsOvw2M3HT1e0dlZjcWMWnrM/g9xY2OllrqBFn10rsYiwUqbMNgVr1okilOjd/NX4Zfy/+husO8n646S/m64XsnrzKVW2drdh929WddYv421Gbx296LbT5bPbwxe28bXvtXPUgn/hc8LxSVM89KNI1lfe6U6qGJNMdUL+69X6tM/k9/Bvrf8AmDfMSn6F7bzu+NubBperOxuw83levKzC0G5om2lQ0S4uOnqs/hNw45KWfLZSBJgaV3ZDZSpOobHn1omnRxOyf5LuAk/mefHP4tdJbw3puP4n/JLrvZXyC2l3LnJ8JVbjoOgafAvmO2s1X5Oiw2L2+ud2/JhK6Kk1UKRo9bQLLG5c6t061qxXoIf5z/8ALq+PnwD3F8Xqz417z7N3z118hupMv2PTZnszJ7aytZI1LmaFcZJh6jbO19rUyY+s29maOcrJFK+uS4fSQBoimPPrYNeqTfeut9bAf8tP+Wh8VPkt8D/kN8wvkBB8u91ZfpTuah6+oetvibR7L3DvLc+DyOC2BUwzYfaO5NpZisy+Xo8nvGSapZKyCKLH07PouhLbpWnVSaHqvf5/dS/Gfp/e3X+C+N3XXzd61osltGsy+78P84Nl7X2RvCtyD5uqo8Vktj47bWNxi1e1no6SSKWedGY1kTqpspA8RTrYNeiCe9db6tZ/lY/Bjqn5dbi+RvYnyX3Hv7YnxW+KnQ25O3e3N8dc1OFpd0U2Ujuuztt4j+8GD3BQVtfnUx+RlWnFOZZhR+NGRnU+9gV60TThx6z/AM3f+Xrtf+X93zsLE9R7i3Rvn46949TbU7Y6U33u2qw2QzOYx+QoaaHcuMr8hgcbhsXV1ONyUkVVE0VJAP4fkqQkMxZj4jrwNeqn/eut9e9+691737r3Qhf80p/8qF/8rfv3Xuv/1/n/APv3Xuve/de697917q1z+Sx8pulPhr/MA6177+QefyO2esNt7R7RxWYyuK27mN1ViVu5thZvB4enXDYKmq8jPHV5Ktjjd1QrGrFmsoPvYPHrTAmlOjofOj5RdP8AefV/yFpcV/O2+VHdeD3lkc1u3Z3xP3j8eu5sP11nXG84d07Q68q9w5/sGrwGJxm1mSD7WrmoPDG9BGywx+lV32/PrVDjA610/derdXY/yLPmJ8cPg/8AJjuHuX5G7tyu08dkfjXvrr/YMuI2fuDd8+R3vuPcmzMhS0MtPt+jrJcbTPQ4CbXUTBYhexNyPexTrRqeHRt+sP5xnRmxf5TdB1FPQ7sqP5hXXnTHcfxH6p3l/Bqo4nA9D93b5wWa3HnaPei1TLQV+K2lj4qKlpPEZo6rGQsjLFKwG644561TPy6LJ/Nm+a/xu+XHxn/lhbU6f3fmc92b8b/jyesu6cNktobh29SbezS7K6fxkNLjcrlqOnx24YUy+08jH5qR5EsitfS6k6NKdeAI6oy966t1sm/yq/n78bOgP5cvyd+L+/vlz2d8Ou9e2O9Mdvbr/tzrDq7f2/s9tHb1Dt/rWCsyVDU7Mq8MYajNHa9djJYP4hTSrBUM5upCtuoxXh1Ug16rS/mO9gbK7P3j1nurbv8AML7j/mD52La+YwGd3Z3N1bvvrfMdcYzG5dK/b+2sRJvrdO6KnO4zL1GZyFURTtDHSyq2oM0tx408utiuajqt/wB6631sVfGj+Yz8RvhB/KgyXSXXm1th/JP5UfIfuKl3R8iOpu6esN81vT9FsHGtWQYHCZfKw5DalNuw7do9t46opYaWteFMlmKlykiREtaop1Ugk9QPnl/MR+KH8wL+Wd0Lt3c+K290b80/jHvquwux+oOtuvd5xdT13TGTWh29PgtobirajPUW18bBgKHEVcdDW18jRVGDmjjISphUaqOvAEH5da8nvXVuve/de697917oQv8AmlP/AJUL/wCVv37r3X//0Pn/APv3Xuve/de697917r3v3Xuve/de697917r3v3Xuve/de697917r3v3Xuve/de697917r3v3Xuve/de697917r3v3Xuve/de697917oQv+aU/wDlQv8A5W/fuvdf/9H5/wD7917r3v3Xuve/de697917r3v3Xuve/de697917r3v3Xuve/de697917r3v3Xuve/de697917r3v3Xuve/de697917r3v3Xuve/de6EL/mlP8A5UL/AOVv37r3X//S+f8A+/de697917o+/cvwMzvTXwo+MfzgyHcPXW5Ni/LDPdi7Z602Lg8Xv6Hf1DmensnRYLtGLdi5jamN2rjKTbubyMMFNLTZKs/iKv5I1VQbbIxWvXuhD2B/LVqd2fA2k/mJbm+S/UHXXQ69/L8ZM7jc3tjuLOdg4PtyXazb4gxxwO0+vc1i8ngJdpGOq/iEGQKq7+EoJFI97oKVJ690BfVPw13P3n839mfCDqHsjrffu4ewO6KHqDafbmFrs03VGVp6vKfaS9iQ18uGj3CNlUOJjlyUzGg+8WkhceDyDR70RmnXusuf+E3Y+xPnVkvgJ2jnNvdddqYfvp/jzkdyZenz+R2fT7vq9yrtXbeb1YXE1+fqNn7nr6qjqKashopH/h9ZHUGIrdffqZoevdHgk/kvbkqPmlvP+XZh/mT8XpfmPtLcVbsvHdc7hpe8to7P3/vqgw0efOydj9p5fqP+6s24slj5NNAmV/hNPW1Q8EcvlaNX9T59e6BTEfyse2m+LPzM+T2+exNh9YD4Hdo4zpX5B9Obvxe/ZO0sT2fuTdNTsjau3NvpgtqZfZmYiym6qV6WoqpMvTRUQUyvqj0s26fPr3Uv5T/ylfkV8XviF8bfnZUZ3Y3bHxm+SeNxNRjt8datuiorOrM3uDFwZrbu1O38HuHbmDqtq5vcOLkkko3hasopmgZBOGkpxNoinn17rBsz+VP3T3B8i+ufjX0N2B1h2huXe/x2278qty74q6zcfXHWPTvRm5NiYXsuPfHa+6t/YDDPgcdgdnbiopcoaamrRBV1CUsJqZmVW2RnB690G9d8OOn8xgO2qnqP5x9Gdo7u6a2HubsXN7Vk2P3r1/Rb929s6SmTcCdQbq3n1vQ4zdOWijqfuKWky6benrqZGaFWceI6oPI9ar11/Lv/AJf+9f5jnb+6ukOt+0OuOtN67a6z3d2zFJ2dBvcYLMbV2BQPld4JSZDZG094VVLlsdjtEkMM9OiVRcqsistj4Cvn1voXfjH/ACv6f5id8dW/H/4//MD4+bp3T211p2l2Jg8jlsT3BgKHb8/T9LuHN7u2dvfGS9d1e59ubgq9o7YqstipDQzUWQpdCiaOR9I3pHr17pP9Xfy4sb2V8UOyfmpUfK3p/ZXQ/VPfO3/j5u3Jbi2Z3XW7qg3RvOOrr9mbho9r7Y67zs1XtLMYGlNbNKJhXUYvE1K8o0n1B69e6H6i/kZd/D+Y/jf5Ze4e9vjntruDdvXmP7Q637Iqs5v2s6X3ztHKbKrOxKGpi3DR7CbdG26up2njKqSOHJ4emL1MIhBIlhkk8F690VPr7+Wb8l+wf5ij/wAsqDHYDb3yDoe4dydQ7gyG4KvJU+xNtttGXIT5/f2VzFLiqvI/3BptvY18tDVxUck1XQvEYYnkmjjbVM0690Xf5V/H/I/FT5E9w/G7O7y23vzdHSG/dy9Y7y3FtCl3BS7Zm3nszK1WA3VRYRt0YnBZmtx+MzlBPBHUy0kAqBH5EXSw9+Ioade6L77117oQv+aU/wDlQv8A5W/fuvdf/9P5/wD7917r3v3XutmLtT49dmfKT+SV/J56p6OTYG8Ox+vOzvnduTfuy6ruPp7aO4tmbe7Q7a21VbBze5sVvXfe3a3EYzdFJh6memlmRVaCLyGyMha1CQOvdG3+NeA3n1T/ACOuzPjp1hhPih8k+9tlfzmt0Zuh6r7R3H01ufbu9+tOtOrqHr7NdtbU2x2HvLb5qtq1u8dttQUeXisz09RMISVZnGxjh1rj1WXsjos/EbE/zAvlB3HBjNxbiwWTwvx02bi/j/291lT7g2Pvnv8A+w3f3X2BsbNVEW9JK3A9JbZd9hyZjG46qoJcxupftatTTmVNgU1MevdWWfzI8HsP5P8Ayu/k3/zWti5LZ22t2/J3dfxU2z8vOsMn2X1vXb56w7d623vtSlwHYnYtFi6nBzYTCdk9bYU1CZGqoKCiho8JHNMKc1KR+608+t9Y/kN0pjcN/wAKE+w/5jPbXcfS/Vvwf6u+We1Pk+e9D3Z1VuOo7I251XDtbduL2h05sPaG8M/2L2XvPfuc24uJpaLFYqoan80k1SYoYnb3sg1/LrXSdy/e0XzD/la/8KCe/aOl2vsnLfMP5p9Ld99R9WZvfex8dv8AznXvXnb8m7t8VOI2rV5+nzu4p9h7SeKXKS0dNKks0cxh8mlgPUqMde6D/rr5tUPwk7G6c+M3y8wVJ2R/Ln+c3wA+JnTXys6/w+6sRuebYmTwPXmI2xV9y7MG2K3cP91e6ujMs8dRVUvhTIzR00cbRfd0+Plp/HGn7OvdGQ2jn/iR8Yv5ovy8+DmW+VWwKfpX5Nfyc9i/y/ujfmjkMviqXr2n3Jub46dKx9dbu3hubAV2Ywe2drbiTbz0eVqvuBSw1OgSPDEzNHrzp1vqqrq/+UThutukvnTvv+YXLuP4/Z/oDpbcW+PjLuTC99dEUvXHya7RphJS7Y6x2C1TiN6zdqU2fmiNbHX7XyUpemtD445HWT36gHEda6FL/hMLXUG1P5gPYXYW48zsXbe08D8TO/ds1Wa7H3VtLam1Zt1792ymI2Ptapn3fmcPQ5Or3XlqV6eOkjZ2lRX1AIGYeUcet9Cp/Jf7qruzf5wXSG/uy9k9F/G3DfGX4yfIrpvsNtvVeyenursdl5+re/NoYWvlpMjlsXtnFbi3Tvzsimx0sNHPMtXWhqhbLI4TeSeHWvLp9+A2SwHxi/lAfInKd/dSdX9z0ey/5m/x/wC0N8/Frfu89ovmuz+n+msLm9odxVmP2rSbtpM5k8ftrK1rRQ1scVVjTXwK00dXRrURP4AgZHXun75MdDbtrP5qXevya6X+TeJ+TfVPyg+EXyq74+PPduT7i68j3ntiLsT4q702r1b0huhJtz4xti9jda7u3PgttYHBtFQzmkFAKanidJoKbYBqT17ozdZ8uek/kV8j/wCVx83NgZ/C4z5s/O7cXxf6/wDnxQV2Z2ttjAdLdd/B7vnZ3+n3snK5rIZXFU23af5F0fXW36krWMv2219t1sAknGRdE0Pl17z61s/5umPel/me/PXKRVmJyuF3n8sO9+w9pZ3AZrD7iwO5dk7/AOytybt2fuXC5vA1+SxWRxed29lqephkimb0SAMFYFRUimOtjqun3rr3Qhf80p/8qF/8rfv3Xuv/1Pn/APv3Xuve/de697917r3v3Xuve/de697917r3v3Xuve/de697917r3v3Xuve/de697917r3v3Xuve/de697917r3v3Xuve/de697917oQv+aU/wDlQv8A5W/fuvdf/9X5/wD7917r3v3Xuve/de697917r3v3Xuve/de697917r3v3Xuve/de697917r3v3Xuve/de697917r3v3Xuve/de697917r3v3Xuve/de6EL/mlP8A5UL/AOVv37r3X//W+f8A+/de697917r3v3Xuve/de697917r3v3Xuve/de6ta+EH8t7Y3zs7Fwvxt6u+T1JTfK7eXT+5u19j7Nl6rq8j0hXZHa2xK/snI9Vbn7ri3zS7i2zv+n2pjZ/uZU2fXYWkyULURrXf1+90Hr17pBde/A7b9N8OMF85vkr3JlOmemewO/cn8depsHsXrBO3uzt97q2tgItwb/3o238jv7q/beF602NBVRUs9YcxUZKsyJanp6FlUzj1B5nr3Q1Qfygt34X+Z7sj+Wl2Z8g+ttiZXtLJdZf6J+86Ta2/93bH7O233NicDuDrHObWwOKw1Pm6Wp3Nh8+qtDlnxlLR5Cnmp56xFQTt6mcnr3QKfFX+Xrk/lH/Mnxn8u3HdqUGzK7I9sd0dZv23X7Sqszj6ODprC9g57Ibjl2dS56iqpEy1FsCQJSrkbwtUC8j6PV6mSOvdFj7h2d8bts4zHSdKd4dodqZ18vUUmaxm+egMJ1FjcfiYoJDFk8dmcZ3p2rPlqmasVU+2ejpAsba/KSPGfED169+XRf8A3rr3Xvfuvde9+691737r3Xvfuvde9+690IX/ADSn/wAqF/8AK37917r/1/n/APv3Xuve/de697917r3v3Xuve/de697917r3v3Xutqn4WfE/u34gfGnFbt+K9X0Vu/5nfO7qGm2Vu35Fbo+VHxT2j1x8Efjb3EKVMzt/ZuI3R3Nht+Zv5Kbt2u0dTubMGghp9mYxxjcfFV5SSslguAQOtdARldqzfMr+Tf8AGX4jfHzP7E3x8hfg383vkVjd/dZf332bs3cu5uqO8pIMxtfvnb9PvXPYCn3B15jdw42XF5Supppf4IhhmrhBSuk51SoI69Xo3PYHenUvcX/CkD+XzV9Xdi7D3p1b8O6T4RdNb+7uxm68FT9V5Ffjjt/CntfflDvrJVtBt+t2bgc3VVdDFk1n+1rvsw9K80csDSeoScdb6qPwnYHyh+NP83fuTtL4tQbFm7/253f8n871pLunJ9cZraOZwu/x2ThJstg5t17ho9jbyfM7G3ZPPiIYqmqGQkki8ENSWWN/EHUacevdG7+cssOJ/lBdO7a+cNV1FU/zIX+YOazPSGC2mOqB3rsD4Xz9b+LPYPu2l6rSOLbGxq3s+MTbUwuZSKupkbVRRx0SyRp418+PWh8utcn3XrfXvfuvde9+691737r3Xvfuvde9+690IX/NKf8AyoX/AMrfv3Xuv//Q+f8A+/de697917r3v3Xuve/de697917r3v3Xuve/de697917r3v3Xuve/de697917r3v3Xuve/de697917r3v3Xuve/de697917r3v3XuhC/5pT/AOVC/wDlb9+691//0dBP+H0n/O8xf/UnNf8A1n97/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CB9jS/6KrfxnG2/wBIf6vFmNP/AB7V7/8AFq1fXj6fX/D378+vd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bg-BG"/>
          </a:p>
        </p:txBody>
      </p:sp>
      <p:sp>
        <p:nvSpPr>
          <p:cNvPr id="1033" name="AutoShape 9" descr="data:image/jpeg;base64,/9j/4RXiRXhpZgAASUkqAAgAAAAOAAABAwABAAAAZwIAAAEBAwABAAAAegMAAAIBAwAEAAAAtgAAAAMBAwABAAAAAQAAAAYBAwABAAAABQAAABIBAwABAAAAAQAAABUBAwABAAAABAAAABoBBQABAAAAvgAAABsBBQABAAAAxgAAABwBAwABAAAAAQAAACgBAwABAAAAAgAAADEBAgAeAAAAzgAAADIBAgAUAAAA7AAAAGmHBAABAAAAAAEAACwBAAAIAAgACAAIAID8CgAQJwAAgPwKABAnAABBZG9iZSBQaG90b3Nob3AgQ1M1LjEgV2luZG93cwAyMDE1OjAzOjMxIDE1OjU4OjA0AAMAAaADAAEAAAABAAAAAqAEAAEAAACUAAAAA6AEAAEAAADWAAAAAAAAAAAABgADAQMAAQAAAAYAAAAaAQUAAQAAAHoBAAAbAQUAAQAAAIIBAAAoAQMAAQAAAAIAAAABAgQAAQAAAIoBAAACAgQAAQAAAFAUAAAAAAAASAAAAAEAAABIAAAAAQAAAP/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n/7RyqUGhvdG9zaG9wIDMuMAA4QklNBAQAAAAAACIcAVoAAxslRxwCAAACA/McAgUADlRvcF90aWVyX2Zpcm1zOEJJTQQlAAAAAAAQR5hrgLZCrzma9lxfozf+ODhCSU0EOgAAAAAAkwAAABAAAAABAAAAAAALcHJpbnRPdXRwdXQAAAAFAAAAAENsclNlbnVtAAAAAENsclMAAAAAUkdCQwAAAABJbnRlZW51bQAAAABJbnRlAAAAAENscm0AAAAATXBCbGJvb2wBAAAAD3ByaW50U2l4dGVlbkJpdGJvb2wAAAAAC3ByaW50ZXJOYW1lVEVYVAAAAAEAAAA4QklNBDsAAAAAAbIAAAAQAAAAAQAAAAAAEnByaW50T3V0cHV0T3B0aW9ucwAAABIAAAAAQ3B0bmJvb2wAAAAAAENsYnJib29sAAAAAABSZ3NNYm9vbAAAAAAAQ3JuQ2Jvb2wAAAAAAENudENib29sAAAAAABMYmxzYm9vbAAAAAAATmd0dmJvb2wAAAAAAEVtbERib29sAAAAAABJbnRyYm9vbAAAAAAAQmNrZ09iamMAAAABAAAAAAAAUkdCQwAAAAMAAAAAUmQgIGRvdWJAb+AAAAAAAAAAAABHcm4gZG91YkBv4AAAAAAAAAAAAEJsICBkb3ViQG/gAAAAAAAAAAAAQnJkVFVudEYjUmx0AAAAAAAAAAAAAAAAQmxkIFVudEYjUmx0AAAAAAAAAAAAAAAAUnNsdFVudEYjUHhsQFIAAAAAAAAAAAAKdmVjdG9yRGF0YWJvb2wBAAAAAFBnUHNlbnVtAAAAAFBnUHMAAAAAUGdQQwAAAABMZWZ0VW50RiNSbHQAAAAAAAAAAAAAAABUb3AgVW50RiNSbHQAAAAAAAAAAAAAAABTY2wgVW50RiNQcmNAWQAAAAAAADhCSU0D7QAAAAAAEABIAAAAAQACAEgAAAABAAI4QklNBCYAAAAAAA4AAAAAAAAAAAAAP4AAADhCSU0EDQAAAAAABAAAAB44QklNBBkAAAAAAAQAAAAeOEJJTQPzAAAAAAAJAAAAAAAAAAABADhCSU0nEAAAAAAACgABAAAAAAAAAAI4QklNA/UAAAAAAEgAL2ZmAAEAbGZmAAYAAAAAAAEAL2ZmAAEAoZmaAAYAAAAAAAEAMgAAAAEAWgAAAAYAAAAAAAEANQAAAAEALQAAAAYAAAAAAAE4QklNA/gAAAAAAHAAAP////////////////////////////8D6AAAAAD/////////////////////////////A+gAAAAA/////////////////////////////wPoAAAAAP////////////////////////////8D6AAAOEJJTQQIAAAAAAAQAAAAAQAAAkAAAAJAAAAAADhCSU0EHgAAAAAABAAAAAA4QklNBBoAAAAAA00AAAAGAAAAAAAAAAAAAADWAAAAlAAAAAwATABlAGEAZABpAG4AZwBfAGYAaQByAG0AAAABAAAAAAAAAAAAAAAAAAAAAAAAAAEAAAAAAAAAAAAAAJQAAADWAAAAAAAAAAAAAAAAAAAAAAEAAAAAAAAAAAAAAAAAAAAAAAAAEAAAAAEAAAAAAABudWxsAAAAAgAAAAZib3VuZHNPYmpjAAAAAQAAAAAAAFJjdDEAAAAEAAAAAFRvcCBsb25nAAAAAAAAAABMZWZ0bG9uZwAAAAAAAAAAQnRvbWxvbmcAAADWAAAAAFJnaHRsb25nAAAAlAAAAAZzbGljZXNWbExzAAAAAU9iamMAAAABAAAAAAAFc2xpY2UAAAASAAAAB3NsaWNlSURsb25nAAAAAAAAAAdncm91cElEbG9uZwAAAAAAAAAGb3JpZ2luZW51bQAAAAxFU2xpY2VPcmlnaW4AAAANYXV0b0dlbmVyYXRlZAAAAABUeXBlZW51bQAAAApFU2xpY2VUeXBlAAAAAEltZyAAAAAGYm91bmRzT2JqYwAAAAEAAAAAAABSY3QxAAAABAAAAABUb3AgbG9uZwAAAAAAAAAATGVmdGxvbmcAAAAAAAAAAEJ0b21sb25nAAAA1gAAAABSZ2h0bG9uZwAAAJQAAAADdXJsVEVYVAAAAAEAAAAAAABudWxsVEVYVAAAAAEAAAAAAABNc2dlVEVYVAAAAAEAAAAAAAZhbHRUYWdURVhUAAAAAQAAAAAADmNlbGxUZXh0SXNIVE1MYm9vbAEAAAAIY2VsbFRleHRURVhUAAAAAQAAAAAACWhvcnpBbGlnbmVudW0AAAAPRVNsaWNlSG9yekFsaWduAAAAB2RlZmF1bHQAAAAJdmVydEFsaWduZW51bQAAAA9FU2xpY2VWZXJ0QWxpZ24AAAAHZGVmYXVsdAAAAAtiZ0NvbG9yVHlwZWVudW0AAAARRVNsaWNlQkdDb2xvclR5cGUAAAAATm9uZQAAAAl0b3BPdXRzZXRsb25nAAAAAAAAAApsZWZ0T3V0c2V0bG9uZwAAAAAAAAAMYm90dG9tT3V0c2V0bG9uZwAAAAAAAAALcmlnaHRPdXRzZXRsb25nAAAAAAA4QklNBCgAAAAAAAwAAAACP/AAAAAAAAA4QklNBBQAAAAAAAQAAAABOEJJTQQMAAAAABRsAAAAAQAAAG8AAACgAAABUAAA0gAAABRQABgAAf/Y/+0ADEFkb2JlX0NNAAH/7gAOQWRvYmUAZIAAAAAB/9sAhAAMCAgICQgMCQkMEQsKCxEVDwwMDxUYExMVExMYEQwMDAwMDBEMDAwMDAwMDAwMDAwMDAwMDAwMDAwMDAwMDAwMAQ0LCw0ODRAODhAUDg4OFBQODg4OFBEMDAwMDBERDAwMDAwMEQwMDAwMDAwMDAwMDAwMDAwMDAwMDAwMDAwMDAz/wAARCACgAG8DASIAAhEBAxEB/90ABAAH/8QBPwAAAQUBAQEBAQEAAAAAAAAAAwABAgQFBgcICQoLAQABBQEBAQEBAQAAAAAAAAABAAIDBAUGBwgJCgsQAAEEAQMCBAIFBwYIBQMMMwEAAhEDBCESMQVBUWETInGBMgYUkaGxQiMkFVLBYjM0coLRQwclklPw4fFjczUWorKDJkSTVGRFwqN0NhfSVeJl8rOEw9N14/NGJ5SkhbSVxNTk9KW1xdXl9VZmdoaWprbG1ub2N0dXZ3eHl6e3x9fn9xEAAgIBAgQEAwQFBgcHBgU1AQACEQMhMRIEQVFhcSITBTKBkRShsUIjwVLR8DMkYuFygpJDUxVjczTxJQYWorKDByY1wtJEk1SjF2RFVTZ0ZeLys4TD03Xj80aUpIW0lcTU5PSltcXV5fVWZnaGlqa2xtbm9ic3R1dnd4eXp7fH/9oADAMBAAIRAxEAPwDypJJJJSkkkklKSSSSUpJJJJSkkkklKSSSSUpSq+kf6rv+pKipVfSP9V3/AFJSU//Q8qSSSSUloprtJFl7McASDYHkH+SPRruRvsWN/wBz8f8Azb//AHmWp9Q8bGy/rVhYmXSzIx7jY2yq1oc0gV2WN/q+9jforQ/xl4WD0/q+Li4GNTiUPxWWuZUwNl5svY55frZ9FjPbv2JKeb+xY3/c/H/zb/8A3mULcaitm9uXTcQR+jYLQ4/9u0VM/wCmu0/xX9K6X1MdSb1HDqyxT6Bq9UElu82ts2uaW/S2NRfq63oeR9ceq9Az+m411Juym4H6Pa6t1DrHNp317HPrfj1P/nN/6RiSnNLemUZVQOPiMNHTDl3lzQQ/JyK7a8bHYy17q9tdufgssZt/Q/ZH5Hs/TrM6x0PpnTqr3V5hybBfdTQ2vaQG03fZ2uyXB21rr6223sbVv9nof4K31KdTof1epo+pfU/rPkMbbk7fTwGWNDmMHqVY9+Vsd7X2/pn14+7+Z9L1f9HsoZOB0x/1LZ1ipkdQs6gMbIP0Wsa2l9rW0Vt9u3I3erb/AMKz06fTrSU5Jwsb/wAsMc/2b/8A3mS+xY3/AHPx/wDNv/8AeZdV/it6JgdV6rlu6jj15WPTS1ortBLQ+2ytrX6FvubUy5Zf1Pwsez644nT8upmRQ62yq2qxoc1wDX/9+akpyfsWN/3Px/8ANv8A/eZV7mNrsLGWNuaOLGbg06dvVbW//oLrf8ZmDg9P6rh4+BjVYlNmI217KmAS82X17i7V/wBBjfzlx6SlKVX0j/Vd/wBSVFSq+kf6rv8AqSkp/9HypJJJJT0f+Lr/AMWfTf61n/nm1aX+Nj/l/D/8I1/+fclZv+Lr/wAWfTf61n/nm1aX+Nj/AMUGH/4Rr/8APuSkp0f8T/PVv/Qb/qr1mOjpn1kzfrFYdrMfr5pL9dGF2VZl+1v/AAXprX/xUY9uNb1Wu0Q4swrI/k2Cy5n/AELFQ+s956l03J6Zj01sycf6w31AV6G03+r6d15c5267fW6v1Poen6f7iSndyKW0f4pxW0QDgV2H42ZDLnf9WvOKcwD6u5eA543OzMa+thOsNrzKrnNH/XaF6X1F27/FYCP/ACtxh91tLf8Avq5vqv1H6RhfU5v1gqvyHZD6Ma4Uu2bAcj09zdzWb3Nr9RJTof4oLWM/aNe2LHmm0O/k1OLHD/PyWrI6DR6H+NEURHp5+Q0DyBu/76tD/Fm4V9Srp4N3Tb7T8ftNQ/8APeKnbSKf8cZaNA/JNv8A27Qb/wD0Ykpqf42f+XMH/wAIt/8AP2SuIXb/AONn/lzB/wDCLf8Az9krjMjHsx7BXZG5zK7BH7trG31/+B2NSUjUqvpH+q7/AKkqKlV9I/1Xf9SUlP8A/9LypJJJJT0f+Lr/AMWfTf61n/nm1a/+MzFtzPrV03EoG67Ixaaq2+Ln35DGD/OcuV6F1m7ofUqup49Vd2RRPpC7cWAuBrcXNqfU53sf++vRr+nfXe3quN9YDgdLyM6nHbVjtFtjWsa7dbv9K6+r9Zb9osZv9bZ/58SU3/q3VXT9bfrNRVpXQ7CpYP5NbHVN/wCoXK9Douy/8YnUqI3YuNm5WfePA45yW47v+38hjFr9Mxv8YuL1TPz2dLwG3dUex+Q665praKwdnpMpzPUaxsu3/wA6uXw/r7ndKyeo2YuFhOu6jdZZlXkXO3FxedtJ9evZjtdY99bP+3ElPT15Tcr/ABR2OBl1OOaHjwNeVWQP+2rKnI/1iB/8aykxp9j6eJ/7YXLYmD9ZOhfVvJb1NteL0XqxbU7HyXPFnqEetTkUVYzbr8a3bR/h6vSur/nKrP0KN9Yx9cOnYu3qNDLeh3Y+LisZS4vxxVjmu7FBsaRfRkWfn23elZb9ov8AS/4JKSfUnIZV9dcTFhwccJ2MdRt3DG9d+m3/AEzXrX6hQK/8bXTLR/2pprs+babcb/0QuJo+tF2N9YW/WDHw8enJaS4UNFnob3NNb3+n6vq+5rv5v1ti6XKzvrVZbhfXXqOFh4DMFgqxXWi5otbYbTVuxWWX5W39Lc+qz9BXZ/wiSkX+NOm2/wCsPTaKWl9tuHWytg5LnX5DWtH9Zyxfr5iMwfrRk4NZlmJTi0A+PpYuNVu/6C6PreX9ZqL8D63ZfScLMrooqOLk0G59FbXk5GPdfjOubkVWtdd+jtu2Vep/w2xcV1zrGR1vql3U8lldV2Rs3MqDgwbGMpbt9R1j/o1/vpKaKlV9I/1Xf9SVFSq+kf6rv+pKSn//0/KkkkklJMel1+RVQ36Vr2sHxcdq9Ot/xh9SouczJ6RRSJPp+tk/Z3lgO2t7qMjdb7mj9xcT9Tvq676wdYGL65xaqKzk33NEvDGOYyKG+39K+22pn0v0f86tT69fUqvoVNPUsXKsyaMi01XDIj1RaQbg/ez22tta2xJTq/W/rv15d0yyuzpJ6Z065gGRkUzfureP5uzLa6yuqm3d+Z6Xqfzf8hUP8V3Q8fN6jkdUyWCxnTgz0GOEt9ewu9O0g+13oMqsf/xvpL06jTFo0BBoqDmkSCDWzcx7fzmO/OauT+qTun9L+tf1h+r2MQ1jrRdiMn/Rb/XxmfvOoZf/ANt49iSlf41ST9WKSTJOfWST4+lkrqmVUXYNdGTWLce7GrruqPD2OrYHsK5X/Gp/4l6P/D1f/nnJXW4wBx8cEho9Grc46AAVsLnuP7rG+5JT5t9VfqfjN+unUcXMaMjF6I5z2MfqLHF4Zhes385mx32h7Pz/AE/T/m10v+Msl31SyHOMuOTQSTyf51ZP1O+sePn/AF46zBhnV9xw+QXGh26hkfv2Yvqf9cWr/jJ/8SF//hmj/wBGpKdnoIafq90tr2tex2Bjtex4Dmua6ljX12MP063t9r2rx7639Ip6N9YszAxwRjsc2zHBkxXa1t9TNzpc7022emvYvq81zug9Ia0S52FjADzNVa8j+vPU6Op/WjNyMZwsx2FtFTxqHNpY2j1G/wAix9brGJKcFSq+kf6rv+pKipVfSP8AVd/1JSU//9TypJJJJTd6P1jqHRc5mf0+z072AtMgOa5jtH1W1u9tlb1rdd+tX/OT0z1Ky3GZTJqxsdjH0tcQA97d76LXOft/w1lz/wDhFT+quHk9R65jdMoynYRzXem69rd8AA2fze6vd9D99an1ixM7o1FdjM7qD3WWFgGVhPxGEAH31XWXXNt/qJKdbO/xr2NxBR0jC9C5tba2Zd7w8t2tFfqMx2sbX6nt3M9R9rP+DXCVZmXVltza7ntymP8AVbeHHfvnf6m/6W/cj/trqv8A3Ks+9df1T6qdcw+q9P6didVfmfbbjj32+n6f2exrK8m5trfUs3Nrw7/tX0/5tJTR6x9ea/rF0WvpvVqDj31XNvOXigOa9zW2Ve/EtfU2rd625zqr9n/AsTfWL/GHn9Vwv2Zg1fYcE1tqtO7dda1gDNttsMbXU/Z76amf8ZZaxVvrRV1HoPUK8WnqdmbTdRXk1ZG309zLRuZ+j33f9WgfV+zqnWus4nSzn2Y4yn7PWjft0Lt3p7q930f30lOJXZZVY22pxrsrIcx7SQ5rgdzXNc36LmrruofX13XOhO6T1qotuL67Dn44BLzXP89iPdVXvs3u32VXVf8AEoP1jxc7otVb2Z3UHvsscwDKw34jCGjWym6y671vzVhftrqv/cqz70lPRdU/xhZdvRqOidLq+y49WOzFtynmb7WMY2l20N/R4rLWj9Ixnq2f8OuQXZO6L1YfV89THVXnqDMVnULOmbPcMSyx1DMkZHqe72N+0OZ6XspsXIXXW32uuucX2O+k48mNElMFKr6R/qu/6kqKlV9I/wBV3/UlJT//1fKkkkklOj9Xer/sTrWJ1X0ftH2R+/0d2zdo5v8AObbNv0v3FY651vB6lSG0UZdVgtNk5GYcmsB27eyug4+P6fu2fpPUWMkkpetzWva5w3NBBLZiQO0rrs3/ABiX5T+subhMYerFrqC5+84zvQ/Z2RZU702eo+/Dc+rd+h9Ncgkkp1frD11vWrMGwY/2Y4WFThEb9+807h6/0K/T37v5v/poX1e6t+xetYnVfS+0fZH7/R3bN2hbHqbbNv0v3FnpJKdnrnW8HqdQFNGXVaLTZuyMw5LAHTvZVScfH9P3bPf6n5iyKjW21jrWl9YcC9gO0ls+5rXw/Zu/e2qKSSnsj/jJyXdYtybMCl3Sr6Tiv6aBWHega/Q9D9otx/tWzd+k2O/R/wDBrjnbdx2ghs6AmTHmfamSSUpSq+kf6rv+pKipVfSP9V3/AFJSU//W8qV3pPSreq3W01W10mii3Je64uDdlLTdbt9Jlrt/pt3fRVJav1b6hhYGZkPzXPZVfiZOMHVsD3B2RW7Ga7Y59Xtr9T1He9JTHpvQcjqHTc7qbL6aMbppqGS63fIF7vSpc1tNV2/9IEsL6vZuff1GjDfVf+y6bcm2xjiWPrpcGPdjO2/pN+71KvoepWtzonXOhdG6f1Pp+LmZItzxhurzTjsLWWY9tmRd+rPud+i2OqqZu3+pZ6n82xQ6T9Y+l9Fysa/DLr3HPdkZtt9UP9ANdjVtpZVb6e+6jJz33VP9n6fHr/wPqpKcbF6FZkdJd1d+VRj4leQ3Ff6vqFwsc02s9lFN3s2NcrV/1O6njuzBdbQ1uHitzm2B7nMvx3kV1X4T2Vubayx7mt/SeirZ6j9WHdIzuj1X5OPjXdQbmYzzQ2xzaW1urbQ9v2ln6w31tn0/Tf6P0/0vsNf9aumZTM+pwtooHS6+kdLaWB7zXS9uQy/OeLK2VvufV7/QZb6Xr/4T0N9yU5tv1P6pTkdLqsfSKutMbZh5W53oneAfStf6fqV217mNtZ6fsVdnQXDDozcvMx8OjMc4YptNjnWNY41WX+njU3vqoba3Zvv9L/g/UW703629MxOoehlC3K6O9mNa0Bu19GbjU149ebRX6m36dOy79J+nxrP0n836Ko05/wBX+o4fSx1N9mPk9KaaLmGs21ZON6r8lja/Qsotoym/aL6trv0dv6Oz7XSkpodM+ruZ1Prp6Hj3Ufat1rG2F5NLjSHvf6d1bbPY5lT31vTt+rttmDm59OXjXY+BVTbcWOfJF7/QrrYx1TXeqy322ts9NaH1c650XpH1z/bLK7aOmUWZDsWhjd9orsbbj49bvUt+nWy7fbuvf9BRo+sFFnSeuY2fc6zM6lXi0Y72VgM24j2Pa67aWenuqprqbsqs/wCFSUiz/qb1HCxs7JdkY9zemfZjmNqc8ljMwB+Jb+kpqZYx+9v80/1P5CbM+pnWcTrWF0U+lbkdRbW/FtqcXVOZYSPU37Wva2ra/wBX9GtPr31k6H1WjOwwbm12DGuwcgVtY4X49LcCynOrbY/1sa6qv1ce3f6uH6v/ABrEb/nj0kXMrIttrx+o/aMfJcza9mFc+vNz8NlbbvbbZlUMrr/M9K7K/SV12pKeR6jhWdPz8jAtc19uLa+mx1ZJaXMJrfsL2sdt3N/dQavpH+q7/qSrvX8yjP651DPxi40ZeTbfXvG1wba91wa9su9zN+1UqvpH+q7/AKkpKf/X8qSSSSUpJJJJSkklq9D6D+2r68OnKrrzckubjUODjucxvqfpnsH6Btn0an/pP+E9Kv8ASJKcpJbvT/qllZ9WEGX1My+qMus6fiumbG0F7X+pZ9Ch17qra8T/AE1jP0noqjZ0exnQ6etC6t9V2Q/F9Ju7ex7Gtud6m9ja/oWM/m32JKaCS1esdDr6T+iuyg/LDanmltb9sW115Wl7oY51dV9W9ZSSlJJJJKUpVfSP9V3/AFJUVKr6R/qu/wCpKSn/0PKkk+x/7p+5LY/90/ckpZJPsf8Aun7ktj/3T9ySll0P1e6j0HAwbvXtyMfqWRuqflVUMuNeO4BllWF6mTj+hk5LTbXdlvZY+un9Hj7P03qc/sf+6fuS2P8A3T9ySnrelfWfo2K7pOfe28ZnQa76qKA1rmZAc667B3Xbq/s3pWZDm5f6O39Gz9D9P9Hkv6lhH6p1dJDn/bGZz8t0tHp7H1V4+wWb9/qt9Df/ADWz9J/OLI2P/dP3JbH/ALp+5JT02X9Y8Z31fzsC7LyOq5XUHY5q+0VhjMUY/Nte6zI/WbK/1Tbj+lX9n/nL7P5lcwn2P/dP3JbH/un7klLJJ9j/AN0/clsf+6fuSUspVfSP9V3/AFJTbH/un7lOtj9x9p+i7t/Jckp//9k4QklNBCEAAAAAAFkAAAABAQAAAA8AQQBkAG8AYgBlACAAUABoAG8AdABvAHMAaABvAHAAAAAVAEEAZABvAGIAZQAgAFAAaABvAHQAbwBzAGgAbwBwACAAQwBTADUALgAxAAAAAQA4QklNBAYAAAAAAAcACAAAAAEBAP/hE6todHRwOi8vbnMuYWRvYmUuY29tL3hhcC8xLjAvADw/eHBhY2tldCBiZWdpbj0i77u/IiBpZD0iVzVNME1wQ2VoaUh6cmVTek5UY3prYzlkIj8+IDx4OnhtcG1ldGEgeG1sbnM6eD0iYWRvYmU6bnM6bWV0YS8iIHg6eG1wdGs9IkFkb2JlIFhNUCBDb3JlIDUuMC1jMDYxIDY0LjE0MDk0OSwgMjAxMC8xMi8wNy0xMDo1NzowMSAgICAgICAgIj4gPHJkZjpSREYgeG1sbnM6cmRmPSJodHRwOi8vd3d3LnczLm9yZy8xOTk5LzAyLzIyLXJkZi1zeW50YXgtbnMjIj4gPHJkZjpEZXNjcmlwdGlvbiByZGY6YWJvdXQ9IiIgeG1sbnM6ZGM9Imh0dHA6Ly9wdXJsLm9yZy9kYy9lbGVtZW50cy8xLjEvIiB4bWxuczp4bXA9Imh0dHA6Ly9ucy5hZG9iZS5jb20veGFwLzEuMC8iIHhtbG5zOnhtcE1NPSJodHRwOi8vbnMuYWRvYmUuY29tL3hhcC8xLjAvbW0vIiB4bWxuczpzdFJlZj0iaHR0cDovL25zLmFkb2JlLmNvbS94YXAvMS4wL3NUeXBlL1Jlc291cmNlUmVmIyIgeG1sbnM6c3RFdnQ9Imh0dHA6Ly9ucy5hZG9iZS5jb20veGFwLzEuMC9zVHlwZS9SZXNvdXJjZUV2ZW50IyIgeG1sbnM6cGhvdG9zaG9wPSJodHRwOi8vbnMuYWRvYmUuY29tL3Bob3Rvc2hvcC8xLjAvIiBkYzpmb3JtYXQ9ImltYWdlL2pwZWciIHhtcDpDcmVhdG9yVG9vbD0iQWRvYmUgUGhvdG9zaG9wIENTNS4xIFdpbmRvd3MiIHhtcDpDcmVhdGVEYXRlPSIyMDE1LTAzLTMxVDE1OjU2OjAyKzAxOjAwIiB4bXA6TW9kaWZ5RGF0ZT0iMjAxNS0wMy0zMVQxNTo1ODowNCswMTowMCIgeG1wOk1ldGFkYXRhRGF0ZT0iMjAxNS0wMy0zMVQxNTo1ODowNCswMTowMCIgeG1wTU06RG9jdW1lbnRJRD0ieG1wLmRpZDpCODkyQjEwQ0I2RDdFNDExODg3Q0M2NjBERTkwNzE5OCIgeG1wTU06SW5zdGFuY2VJRD0ieG1wLmlpZDo1Mjg2Qjc0REI2RDdFNDExQkE2QUFCNzFENkU2NkMwNiIgeG1wTU06T3JpZ2luYWxEb2N1bWVudElEPSJ1dWlkOjkzNUNDQTgyRTY2REUxMTFCOUZDRjI0MTI4MEUwNDdCIiBwaG90b3Nob3A6Q29sb3JNb2RlPSIzIiBwaG90b3Nob3A6SUNDUHJvZmlsZT0ic1JHQiBJRUM2MTk2Ni0yLjEiPiA8ZGM6dGl0bGU+IDxyZGY6QWx0PiA8cmRmOmxpIHhtbDpsYW5nPSJ4LWRlZmF1bHQiPlRvcF90aWVyX2Zpcm1zPC9yZGY6bGk+IDwvcmRmOkFsdD4gPC9kYzp0aXRsZT4gPHhtcE1NOkRlcml2ZWRGcm9tIHN0UmVmOmluc3RhbmNlSUQ9InhtcC5paWQ6NTA4NkI3NERCNkQ3RTQxMUJBNkFBQjcxRDZFNjZDMDYiIHN0UmVmOmRvY3VtZW50SUQ9InhtcC5kaWQ6Qjg5MkIxMENCNkQ3RTQxMTg4N0NDNjYwREU5MDcxOTgiIHN0UmVmOm9yaWdpbmFsRG9jdW1lbnRJRD0idXVpZDo5MzVDQ0E4MkU2NkRFMTExQjlGQ0YyNDEyODBFMDQ3QiIvPiA8eG1wTU06SGlzdG9yeT4gPHJkZjpTZXE+IDxyZGY6bGkgc3RFdnQ6YWN0aW9uPSJjb252ZXJ0ZWQiIHN0RXZ0OnBhcmFtZXRlcnM9ImZyb20gYXBwbGljYXRpb24vcG9zdHNjcmlwdCB0byBhcHBsaWNhdGlvbi92bmQuYWRvYmUuaWxsdXN0cmF0b3IiLz4gPHJkZjpsaSBzdEV2dDphY3Rpb249InNhdmVkIiBzdEV2dDppbnN0YW5jZUlEPSJ4bXAuaWlkOjZGMTY0MkUxNzU5MUUyMTFCQTY4RDNEMEI2MERERENFIiBzdEV2dDp3aGVuPSIyMDEzLTAzLTIwVDE1OjUxOjMwWiIgc3RFdnQ6c29mdHdhcmVBZ2VudD0iQWRvYmUgSWxsdXN0cmF0b3IgQ1M1LjEiIHN0RXZ0OmNoYW5nZWQ9Ii8iLz4gPHJkZjpsaSBzdEV2dDphY3Rpb249ImNvbnZlcnRlZCIgc3RFdnQ6cGFyYW1ldGVycz0iZnJvbSBhcHBsaWNhdGlvbi9wb3N0c2NyaXB0IHRvIGFwcGxpY2F0aW9uL3ZuZC5hZG9iZS5pbGx1c3RyYXRvciIvPiA8cmRmOmxpIHN0RXZ0OmFjdGlvbj0iY29udmVydGVkIiBzdEV2dDpwYXJhbWV0ZXJzPSJmcm9tIGFwcGxpY2F0aW9uL3Bvc3RzY3JpcHQgdG8gYXBwbGljYXRpb24vdm5kLmFkb2JlLmlsbHVzdHJhdG9yIi8+IDxyZGY6bGkgc3RFdnQ6YWN0aW9uPSJzYXZlZCIgc3RFdnQ6aW5zdGFuY2VJRD0ieG1wLmlpZDpCODkyQjEwQ0I2RDdFNDExODg3Q0M2NjBERTkwNzE5OCIgc3RFdnQ6d2hlbj0iMjAxNS0wMy0zMVQxNTo1NjowMiswMTowMCIgc3RFdnQ6c29mdHdhcmVBZ2VudD0iQWRvYmUgSWxsdXN0cmF0b3IgQ1M1LjEiIHN0RXZ0OmNoYW5nZWQ9Ii8iLz4gPHJkZjpsaSBzdEV2dDphY3Rpb249InNhdmVkIiBzdEV2dDppbnN0YW5jZUlEPSJ4bXAuaWlkOjUwODZCNzREQjZEN0U0MTFCQTZBQUI3MUQ2RTY2QzA2IiBzdEV2dDp3aGVuPSIyMDE1LTAzLTMxVDE1OjU3OjUxKzAxOjAwIiBzdEV2dDpzb2Z0d2FyZUFnZW50PSJBZG9iZSBQaG90b3Nob3AgQ1M1LjEgV2luZG93cyIgc3RFdnQ6Y2hhbmdlZD0iLyIvPiA8cmRmOmxpIHN0RXZ0OmFjdGlvbj0iY29udmVydGVkIiBzdEV2dDpwYXJhbWV0ZXJzPSJmcm9tIGltYWdlL3RpZmYgdG8gaW1hZ2UvanBlZyIvPiA8cmRmOmxpIHN0RXZ0OmFjdGlvbj0iZGVyaXZlZCIgc3RFdnQ6cGFyYW1ldGVycz0iY29udmVydGVkIGZyb20gaW1hZ2UvdGlmZiB0byBpbWFnZS9qcGVnIi8+IDxyZGY6bGkgc3RFdnQ6YWN0aW9uPSJzYXZlZCIgc3RFdnQ6aW5zdGFuY2VJRD0ieG1wLmlpZDo1MTg2Qjc0REI2RDdFNDExQkE2QUFCNzFENkU2NkMwNiIgc3RFdnQ6d2hlbj0iMjAxNS0wMy0zMVQxNTo1Nzo1MSswMTowMCIgc3RFdnQ6c29mdHdhcmVBZ2VudD0iQWRvYmUgUGhvdG9zaG9wIENTNS4xIFdpbmRvd3MiIHN0RXZ0OmNoYW5nZWQ9Ii8iLz4gPHJkZjpsaSBzdEV2dDphY3Rpb249InNhdmVkIiBzdEV2dDppbnN0YW5jZUlEPSJ4bXAuaWlkOjUyODZCNzREQjZEN0U0MTFCQTZBQUI3MUQ2RTY2QzA2IiBzdEV2dDp3aGVuPSIyMDE1LTAzLTMxVDE1OjU4OjA0KzAxOjAwIiBzdEV2dDpzb2Z0d2FyZUFnZW50PSJBZG9iZSBQaG90b3Nob3AgQ1M1LjEgV2luZG93cyIgc3RFdnQ6Y2hhbmdlZD0iLyIvPiA8L3JkZjpTZXE+IDwveG1wTU06SGlzdG9yeT4gPC9yZGY6RGVzY3JpcHRpb24+IDwvcmRmOlJERj4gPC94OnhtcG1ldGE+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PD94cGFja2V0IGVuZD0idyI/Pv/iDFhJQ0NfUFJPRklMRQABAQAADEhMaW5vAhAAAG1udHJSR0IgWFlaIAfOAAIACQAGADEAAGFjc3BNU0ZUAAAAAElFQyBzUkdCAAAAAAAAAAAAAAABAAD21gABAAAAANMtSFAgIAAAAAAAAAAAAAAAAAAAAAAAAAAAAAAAAAAAAAAAAAAAAAAAAAAAAAAAAAAAAAAAEWNwcnQAAAFQAAAAM2Rlc2MAAAGEAAAAbHd0cHQAAAHwAAAAFGJrcHQAAAIEAAAAFHJYWVoAAAIYAAAAFGdYWVoAAAIsAAAAFGJYWVoAAAJAAAAAFGRtbmQAAAJUAAAAcGRtZGQAAALEAAAAiHZ1ZWQAAANMAAAAhnZpZXcAAAPUAAAAJGx1bWkAAAP4AAAAFG1lYXMAAAQMAAAAJHRlY2gAAAQwAAAADHJUUkMAAAQ8AAAIDGdUUkMAAAQ8AAAIDGJUUkMAAAQ8AAAIDHRleHQAAAAAQ29weXJpZ2h0IChjKSAxOTk4IEhld2xldHQtUGFja2FyZCBDb21wYW55AABkZXNjAAAAAAAAABJzUkdCIElFQzYxOTY2LTIuMQAAAAAAAAAAAAAAEnNSR0IgSUVDNjE5NjYtMi4xAAAAAAAAAAAAAAAAAAAAAAAAAAAAAAAAAAAAAAAAAAAAAAAAAAAAAAAAAAAAAAAAAABYWVogAAAAAAAA81EAAQAAAAEWzFhZWiAAAAAAAAAAAAAAAAAAAAAAWFlaIAAAAAAAAG+iAAA49QAAA5BYWVogAAAAAAAAYpkAALeFAAAY2lhZWiAAAAAAAAAkoAAAD4QAALbPZGVzYwAAAAAAAAAWSUVDIGh0dHA6Ly93d3cuaWVjLmNoAAAAAAAAAAAAAAAWSUVDIGh0dHA6Ly93d3cuaWVjLmNoAAAAAAAAAAAAAAAAAAAAAAAAAAAAAAAAAAAAAAAAAAAAAAAAAAAAAAAAAAAAAGRlc2MAAAAAAAAALklFQyA2MTk2Ni0yLjEgRGVmYXVsdCBSR0IgY29sb3VyIHNwYWNlIC0gc1JHQgAAAAAAAAAAAAAALklFQyA2MTk2Ni0yLjEgRGVmYXVsdCBSR0IgY29sb3VyIHNwYWNlIC0gc1JHQgAAAAAAAAAAAAAAAAAAAAAAAAAAAABkZXNjAAAAAAAAACxSZWZlcmVuY2UgVmlld2luZyBDb25kaXRpb24gaW4gSUVDNjE5NjYtMi4xAAAAAAAAAAAAAAAsUmVmZXJlbmNlIFZpZXdpbmcgQ29uZGl0aW9uIGluIElFQzYxOTY2LTIuMQAAAAAAAAAAAAAAAAAAAAAAAAAAAAAAAAAAdmlldwAAAAAAE6T+ABRfLgAQzxQAA+3MAAQTCwADXJ4AAAABWFlaIAAAAAAATAlWAFAAAABXH+dtZWFzAAAAAAAAAAEAAAAAAAAAAAAAAAAAAAAAAAACjwAAAAJzaWcgAAAAAENSVCBjdXJ2AAAAAAAABAAAAAAFAAoADwAUABkAHgAjACgALQAyADcAOwBAAEUASgBPAFQAWQBeAGMAaABtAHIAdwB8AIEAhgCLAJAAlQCaAJ8ApACpAK4AsgC3ALwAwQDGAMsA0ADVANsA4ADlAOsA8AD2APsBAQEHAQ0BEwEZAR8BJQErATIBOAE+AUUBTAFSAVkBYAFnAW4BdQF8AYMBiwGSAZoBoQGpAbEBuQHBAckB0QHZAeEB6QHyAfoCAwIMAhQCHQImAi8COAJBAksCVAJdAmcCcQJ6AoQCjgKYAqICrAK2AsECywLVAuAC6wL1AwADCwMWAyEDLQM4A0MDTwNaA2YDcgN+A4oDlgOiA64DugPHA9MD4APsA/kEBgQTBCAELQQ7BEgEVQRjBHEEfgSMBJoEqAS2BMQE0wThBPAE/gUNBRwFKwU6BUkFWAVnBXcFhgWWBaYFtQXFBdUF5QX2BgYGFgYnBjcGSAZZBmoGewaMBp0GrwbABtEG4wb1BwcHGQcrBz0HTwdhB3QHhgeZB6wHvwfSB+UH+AgLCB8IMghGCFoIbgiCCJYIqgi+CNII5wj7CRAJJQk6CU8JZAl5CY8JpAm6Cc8J5Qn7ChEKJwo9ClQKagqBCpgKrgrFCtwK8wsLCyILOQtRC2kLgAuYC7ALyAvhC/kMEgwqDEMMXAx1DI4MpwzADNkM8w0NDSYNQA1aDXQNjg2pDcMN3g34DhMOLg5JDmQOfw6bDrYO0g7uDwkPJQ9BD14Peg+WD7MPzw/sEAkQJhBDEGEQfhCbELkQ1xD1ERMRMRFPEW0RjBGqEckR6BIHEiYSRRJkEoQSoxLDEuMTAxMjE0MTYxODE6QTxRPlFAYUJxRJFGoUixStFM4U8BUSFTQVVhV4FZsVvRXgFgMWJhZJFmwWjxayFtYW+hcdF0EXZReJF64X0hf3GBsYQBhlGIoYrxjVGPoZIBlFGWsZkRm3Gd0aBBoqGlEadxqeGsUa7BsUGzsbYxuKG7Ib2hwCHCocUhx7HKMczBz1HR4dRx1wHZkdwx3sHhYeQB5qHpQevh7pHxMfPh9pH5Qfvx/qIBUgQSBsIJggxCDwIRwhSCF1IaEhziH7IiciVSKCIq8i3SMKIzgjZiOUI8Ij8CQfJE0kfCSrJNolCSU4JWgllyXHJfcmJyZXJocmtyboJxgnSSd6J6sn3CgNKD8ocSiiKNQpBik4KWspnSnQKgIqNSpoKpsqzysCKzYraSudK9EsBSw5LG4soizXLQwtQS12Last4S4WLkwugi63Lu4vJC9aL5Evxy/+MDUwbDCkMNsxEjFKMYIxujHyMioyYzKbMtQzDTNGM38zuDPxNCs0ZTSeNNg1EzVNNYc1wjX9Njc2cjauNuk3JDdgN5w31zgUOFA4jDjIOQU5Qjl/Obw5+To2OnQ6sjrvOy07azuqO+g8JzxlPKQ84z0iPWE9oT3gPiA+YD6gPuA/IT9hP6I/4kAjQGRApkDnQSlBakGsQe5CMEJyQrVC90M6Q31DwEQDREdEikTORRJFVUWaRd5GIkZnRqtG8Ec1R3tHwEgFSEtIkUjXSR1JY0mpSfBKN0p9SsRLDEtTS5pL4kwqTHJMuk0CTUpNk03cTiVObk63TwBPSU+TT91QJ1BxULtRBlFQUZtR5lIxUnxSx1MTU19TqlP2VEJUj1TbVShVdVXCVg9WXFapVvdXRFeSV+BYL1h9WMtZGllpWbhaB1pWWqZa9VtFW5Vb5Vw1XIZc1l0nXXhdyV4aXmxevV8PX2Ffs2AFYFdgqmD8YU9homH1YklinGLwY0Njl2PrZEBklGTpZT1lkmXnZj1mkmboZz1nk2fpaD9olmjsaUNpmmnxakhqn2r3a09rp2v/bFdsr20IbWBtuW4SbmtuxG8eb3hv0XArcIZw4HE6cZVx8HJLcqZzAXNdc7h0FHRwdMx1KHWFdeF2Pnabdvh3VnezeBF4bnjMeSp5iXnnekZ6pXsEe2N7wnwhfIF84X1BfaF+AX5ifsJ/I3+Ef+WAR4CogQqBa4HNgjCCkoL0g1eDuoQdhICE44VHhauGDoZyhteHO4efiASIaYjOiTOJmYn+imSKyoswi5aL/IxjjMqNMY2Yjf+OZo7OjzaPnpAGkG6Q1pE/kaiSEZJ6kuOTTZO2lCCUipT0lV+VyZY0lp+XCpd1l+CYTJi4mSSZkJn8mmia1ZtCm6+cHJyJnPedZJ3SnkCerp8dn4uf+qBpoNihR6G2oiailqMGo3aj5qRWpMelOKWpphqmi6b9p26n4KhSqMSpN6mpqhyqj6sCq3Wr6axcrNCtRK24ri2uoa8Wr4uwALB1sOqxYLHWskuywrM4s660JbSctRO1irYBtnm28Ldot+C4WbjRuUq5wro7urW7LrunvCG8m70VvY++Cr6Evv+/er/1wHDA7MFnwePCX8Lbw1jD1MRRxM7FS8XIxkbGw8dBx7/IPci8yTrJuco4yrfLNsu2zDXMtc01zbXONs62zzfPuNA50LrRPNG+0j/SwdNE08bUSdTL1U7V0dZV1tjXXNfg2GTY6Nls2fHadtr724DcBdyK3RDdlt4c3qLfKd+v4DbgveFE4cziU+Lb42Pj6+Rz5PzlhOYN5pbnH+ep6DLovOlG6dDqW+rl63Dr++yG7RHtnO4o7rTvQO/M8Fjw5fFy8f/yjPMZ86f0NPTC9VD13vZt9vv3ivgZ+Kj5OPnH+lf65/t3/Af8mP0p/br+S/7c/23////uAA5BZG9iZQBkQAAAAAH/2wCEAAEBAQEBAQEBAQEBAQEBAQEBAQEBAQEBAQEBAQEBAQEBAQEBAQEBAQEBAQECAgICAgICAgICAgMDAwMDAwMDAwMBAQEBAQEBAQEBAQICAQICAwMDAwMDAwMDAwMDAwMDAwMDAwMDAwMDAwMDAwMDAwMDAwMDAwMDAwMDAwMDAwMDA//AABEIANYAlAMBEQACEQEDEQH/3QAEABP/xAGiAAAABgIDAQAAAAAAAAAAAAAHCAYFBAkDCgIBAAsBAAAGAwEBAQAAAAAAAAAAAAYFBAMHAggBCQAKCxAAAgEDBAEDAwIDAwMCBgl1AQIDBBEFEgYhBxMiAAgxFEEyIxUJUUIWYSQzF1JxgRhikSVDobHwJjRyChnB0TUn4VM2gvGSokRUc0VGN0djKFVWVxqywtLi8mSDdJOEZaOzw9PjKThm83UqOTpISUpYWVpnaGlqdnd4eXqFhoeIiYqUlZaXmJmapKWmp6ipqrS1tre4ubrExcbHyMnK1NXW19jZ2uTl5ufo6er09fb3+Pn6EQACAQMCBAQDBQQEBAYGBW0BAgMRBCESBTEGACITQVEHMmEUcQhCgSORFVKhYhYzCbEkwdFDcvAX4YI0JZJTGGNE8aKyJjUZVDZFZCcKc4OTRnTC0uLyVWV1VjeEhaOzw9Pj8ykalKS0xNTk9JWltcXV5fUoR1dmOHaGlqa2xtbm9md3h5ent8fX5/dIWGh4iJiouMjY6Pg5SVlpeYmZqbnJ2en5KjpKWmp6ipqqusra6vr/2gAMAwEAAhEDEQA/APn/APv3Xuve/de697917r3v3Xuve/de697917r3v3Xuve/de697917r3v3Xuve/de697917r3v3Xuve/de697917r3v3Xuve/de697917oQv+aU/wDlQv8A5W/fuvdf/9D5/wD7917r3v3Xuve/de697917r3v3Xuve/de697917r3v3Xuve/de697917r3v3Xuve/de697917r3v3Xuve/de697917r3v3Xuve/de6EL/mlP8A5UL/AOVv37r3X//R+f8A+/de697917r3v3Xuve/de697917r3v3Xuve/de697917pfVvVPaGMoZspk+uN9YzF00UE9VlMntLPY/GUlPVPElPU1eRrKCCjpaaZ5kCySOqHUOeR73Q+nXqjr3ZvVnYvTG8sj152rs7PbB3xiKXD12T2vuWhkx2ZoaPcOGoNw4OpqaOX9yOHLYLKU1XTseJaedHW6sCfEEcetA14dIH3rrfXvfuvde9+691737r3Xvfuvde9+691737r3XvfuvdCF/zSn/yoX/yt+/de6//0vn/APv3Xuve/de697917oUtgYHp7L0ORl7K7J3tsfIQ1UMeLo9rdV43sCmr6NoWaepq66u7N2I+OnimAVYlhqA6nVrW2k+690vv7l/Fb/vIDt7/ANJs2/8A/dEe946917+5fxW/7yA7e/8ASbNv/wD3RHv2Ovde/uX8Vv8AvIDt7/0mzb//AN0R79jr3SJ3zg+nMHQY+s6z7O3xvbNfxJBWY/dXUuK2HQ0dAkMkq10GRpO0N+NX1Iq0RPt3pYkKMWMnp0N7r3V0fem89753aX8o/wCKmS72rMbR9wdc7pznyY3jkeyqRsJHkfmJ8iqyTfmI7Tys2ZlxmMq9odY4DBVFdTZJoZ8WvjcrE4UixrjPHqoxU06F7t/YPwX+Xvde0fkPvbOYPb2C7k7y+f2+qxMb2iz7v3Z0t8buv8JjPi90pkdpwZmd9qbi7By+y6iGhGMoMbO2Bq6SjpHqq2SmqDugOetVIx1S32/i/jpkO6KjD46PcHSmwcPsLaNFWz7YwlL2nlc52FSYHEDcuXrdtVfasWO2Wu4spPVVEmJp9yZgYIolG8s8wmdKmlerDh0mP7l/Fb/vIDt7/wBJs2//APdEe9Y6317+5fxW/wC8gO3v/SbNv/8A3RHv2Ovde/uX8Vv+8gO3v/SbNv8A/wB0R79jr2euL7L+LARynf8A260gRyiN8bsAiu4UlEZx8hnKKzWBOk2HNj9Pfsde6LkbXNjcX4JFrj8G1zb3rr3XXv3Xuve/de6EL/mlP/lQv/lb9+691//T+f8A+/de697917r3v3Xurr/5Dfx46G+WnzZHQXyL6o292f17muruw94vDkMpu/A5vHZnZ2KhqsUcXmtpbl2/UQUks1UTURSCVZQq/S3uw4HHVWxTo9n/AAoU+GHxC+BOD+NWI+MXx32Xsibuqm7ji3fnMnn+yt25qmOzv9HUeCl29LuXfWRocTNAd0VTO328nkbRfhbHVfkOvL1q6Yqtix2Ro66bHUGXipplkkxmUWrbH1qi4MFWtDV0FYYWvz45o2/oR78OPVut/wA+Yf8AJn/lldG/Bb5AfITY3xZxqdi9bfHLP9nbYlzPaveOVwibqx21afK0s2QxD9lwx11AtbKWaBnVWFlJIv79ip6pUnz6q7/k0fGn+WL/ADF+ke+tvdyfE7bO2/kp0Tt+t3RPX7E7V74wWG3psXJ4zKfwPd1Lt+u7NylLjsttzcdCtFk4YXallWopZFjj8roPChIx59bNR59V+fyOP5VuP/mQd95zM9tPlsf8Y+kmwNd2ecLVy4zM783Dn56k7W6wwuViAmxSZinxtVVZSuhPno8fTlIik9TBKnvKvWyadB10L0J1b/MN+e0vxMpMR1l8WqLcfcW5cf1xl9nYrMQx47r3Z+Uy02c6yENRU5n++O9KnZGJlnwuSy0i1VVl6UxVdW8dUixWNMgjh1rIFeiRfN3q3aHR/wAw/k7031/Q12N2N1b3p2bsHaFDlK6fJ5Kn25tXdmUwuHTIZGpAmrq00FGhllIXyOSwABAFTx62K0FePV+n/Cdj+WL8X/nHs35O9gfKbrBuysJtXdPWnX3XUZ3bvPaiYbNZLGbpze762N9nbgwD5CdqOXEqBUmVIhyoBZifDh1pia9a1W7MR/oz7T3Xt6fG0GUOxN87iwEuKzUctXjqxtuZytxbUuQjp6imlqIHaks4WRC39ffuB6t5db63yV/k+fy0Ot/gB3J8iNm/FXbdL2TtD4k57uHbmUqt/dxZDFQbzpOrF3ZRV0uErOw3oqqhTLP5PtZVMRSyEFePe6gEig6p+fXz+MvkBlsnW5JcfjsUtZO0wx2Ip3pcZRhgB4aKnkmqJIoFtwC7H/H3U56v03e/de697917r3v3XuhC/wCaU/8AlQv/AJW/fuvdf//U+f8A+/de697917r3v3XuthD/AITJf9vQ8J/4gXu3/wB0VB72ODfZ/lHVW8vt6sg/4Vt/T4Hf8s/kb/sP3umOPeuvL59aaC/Uf64/3v3scR1br6on8yT/ALdTfL88/wDZGW7Lf+gHRc+9H4j02PLrSC/kW7z3R0N81+nd1VssVPsT5TbM+S3xzdRUypJV1dF1tSZ2jepp2jWBoot81GBEBDsWcSD029VlGR8+rN59bVP/AAmg6koOu/5Z+xd4pTCDMd6dx9k9iZacoBNPSYLO0/V+CiZwSXghpdjSyxj6Kaljbk316daPE9aLmwu1a34+/wAwPbncWJqpqSfqj5ZwbyEscvjd6DbXa7VuRpZJLf5quxlPLBLxZo5GH597/F+fVvLpXfzVIkh/mT/OdYnSSCT5Rdy1FNJG2pHpare2WqaV1awuGp5lPvR49eHAdbpX/CYTYNLsv+W3DvFTEaztP5Edk7vqtBQypRbbpdqbAoFmCsXS0+1Kpk1AcMSP6nx4Dqp49aLvzi21Ps75o/Lfa1SgjlwPyW7yxmgCw8dL2ZuaOBlFh6XgCkf4H348T1YcB19JP5jf9uh/kGf6/wAvPcP9f+fCQ/7f3s8T1QeXXyyPdenOve/de697917r3v3XuhC/5pT/AOVC/wDlb9+691//1fn/APv3Xuve/de697917rYQ/wCEyX/b0LCf+IF7t/8AdHj/AHscG+z/ACjqreXVkH/Ctv8AT8Df+WfyN+n0/wA70wL/AOxt7115fPrTQX6j/XH+9+9jiOrdfVH/AJj0UtR/Ks+XcEETzTzfDXdUUMMSNJNLLJsWhVIo40DO8jsQAoBJP09+8z02PLrSM+YfXfYv8u/pL+TXnKrbkm1u5sJsbtn5Gbi27uKnqaerpty7r7ox+4MDh9y0MbUddRTjYlBiaSspS0dRBZ430yKwG8jT8urYOr063VP5JuJiw38rv4L00YQCp6vmy7BTcGTNdi7yy0jGwW7GSsN+OD+T9fdT5daPE9fMq71/5nd3H/4lTsL/AN67L+9nier9T/kF29W9+d09jdy5LGjEZLsbcdRubI48VX3ogyFbFAK1vuvBTeXz1MbSX0LbXb8X9+PHrwwOt8T/AITdZipx/wAZe0+qKipEg69f4+bppKS5LUVP3j1HL2s6lb6UE82aL/g3bn3tuCjqh4nrUh/nYbSTZf8ANT+bGJiiMMVf2/Nu6NSGAZd+bcwG92kXUBdZJNwk3HHPHvR6sOHW/wAfNONIf5SfyOhQELD/AC/N0xIL3skfRSIoJ+vCge/GtT1UcR18r73rq/Xvfuvde9+691737r3Qhf8ANKf/ACoX/wArfv3Xuv/W+f8A+/de697917r3v3XuthH/AITI/wDb0PCf+IF7t/8AdHQe9jg32dVby+3qx/8A4Vt/p+B3/LP5Gj/bS9Me9deXz61FMZ1tmcj1VuztxJYotvbR39sDr2pieKYzVma3/gexNxUBp5lHgVKGg65qTKrHUfPGV4DW2B5/Prfy6+or/MGz2d2t/LB+VG5dsZrLbc3HgPiHuHMYLP4HI1mHzmDy+P2TQVFDlMTlsdNT1+OyNFUIrxTQyJLGwBVgR79+IkdUHl1pWfzCO0+0v5k/Uf8AJwzOTzVHufvHsbqbuLqfd+fyDNTrk98bJ7ol2nPuLcpoaWZ6euyuBx1JlchJFAfI9Q8ypZwvvdK0+Z6sMV63I/5J2TTLfyvPgvUKQVg6vkxbFbKA+H7F3li2B5PqD0lieLn3X060eJ61sP5JHwd+I/zg7c/mE0Pyg6O2/wBnS9SdtYSp2Zk5dxb+23kaf+/G8u3lzlNkG2nu3B0mTpmG2aXwiWEtFpax9R92JyRQdbOOHVZn89342dJ/F358T9D/ABv6wxHWuwMb1Z1fmaDb2Grtx5mqyG4N5YySvydXW5TdGazuVq5p6sqkMfmWKJAFRRck64062Othz/hPjvGmm+Un80brWjkH8O2TkvjxtnDxI6iI0PTWO330mkkMYsNC0u36UagAApA/IttuJp69V8geqLv+FKmzl2v/ADTd/wCWSIRp2B1J0pvMMF0id49mU+zZ5r/2yanaDqT/AFUj8e9Hy6svDrdR+bHH8pj5Jfi/wB3b+f8Avxif7D8+/Hieqjj18vvqfrvLdu9o9c9V4GQQ5nsffG1tjYydoHqUpq3dObosLBVSU8TJJPFSyVokZFIZlUgEH34CpA6ucAnpCTxGCaaEkMYZZIiwFgxjcpcDmwNveuvdYvfuvde9+690IX/NKf8AyoX/AMrfv3Xuv//X+f8A+/de697917r3v3XuthD/AITJf9vQ8J/4gXu3/wB0dB72ODfZ/lHVW8vt6sg/4Vtiy/A3/ln8jOfwf3emPeuvL59UxZ3pCs2B/Ih2f3FlKRYKnv8A/mPUlRg5ihWWp2d1Z0f2VtKhmLMAWibd2QziLbj9o/n3YcB1vz63sv5kn/bqb5f8/wDcmW7P/eDovdTxPVB5daUv8krC7j+Q3yV6q2XXYqF9mfC7qH5lfIJsqDLK0k28+tKXbuFoapGjMFOaPf0+Onp7NqkLyG3o5sDw+XVjivW2F/wnN31S70/lYfHuhhqEmreu99dtdf5SJXDNTVNN2Tld30MMgveMthN5Ujgf0b3o+XWjxPVa3/CZn/mdv81Qn/n6HWp/9fPv7348T1s+XVf/APPA2/Sbp/nudWYXJlEw9RhvilU7glmVnip9t4yOkym5auVEUu8VHgqKolZQLkJb35eI69+E9Dl/wmY3xt+u+cny/Wl35S7ny/bXTeX35PRw4LOYyR6nG9wbeydbVyS5Wnhj1wrupvQrOxMp/CkmzAUNGr1o1xjoKf8AhV3sj+F/Lr42dgLGAm9PjhJt+SUC3lqtjdk7vkcMbepo6PdcH5JsR9Bb3XyHW18+tqP5sf8Abpj5J/8AigO7eP8Ayhi/7D3s8T1ocR1of/yIOkKru/8AmbdBxGjjrMF1RHvLvDdPlXXFT4zrja+RrsPJIpVlIqN61eJpxfjVOPzb3odWbh1UTkwBkcgAAAK2rAAFgAJ5LAD8AD3rrfUL37r3XvfuvdCF/wA0p/8AKhf/ACt+/de6/9D5/wD7917r3v3Xuve/de6vy/4Tp7v2N1H8+IO4e2ewuuOressN1J2ntbI7w7H7C2ZsjGRbg3FhaJMLi4U3LnMZW1s+QdCEMEUiAg6mX3YA0anVWPDq0v8A4UN1fWnzo3l8D9o/HP5A/G/e1Lis52/hd87vp+/epodo9a0m8a/qaLG7g3xlp93RR4jCx0mJrKhnAd3jpJFjV5NKN4KetA0r0mf513+ytYz+Wj8Fvhf8R+/eku5qrqDt3b+EWi2P211xk8lW0mB6h7BO4t97khotytR4WLc26cpUVkk1VJHCtVWCFXLsoOwD6enXgc16un+d/wAvfiP2R/Lh+UPWGwflV8a939hbo+K+5tnbc2fge9esMhn83uqp2dS0VPgMZQxbnMlZkp6tDGkaX1MLC/vWkknrQ8uquf5KXW3xQ+DHw77/AN/90/Kz4v4f5M/JDr3dNFlNiN391LW5br3YWA21udNn7IqP4dvCvim3XunM5BsjkIIWLRf5FSsvnglA2AQR1smp6I5/wm3/AJnfVHxT3j2B8VfkdvLGdedX9xbowm++uuxNx1P2W0to9oUdJT4HM4bdmVlY0m38HvjAUtGEyE/jpKWsxkazuiTmSOvEU8+tkHj0o/5e3zAwP8qLb/8ANc7i7ex2Hr99717W2PgPjv1m24sZNL3Vuig3R3FkKjK4SqwlbXT1fV2DxO4qOvr9xUgkx7QTRQ080lTPFGdkZJPDrxzSnSZ+R+7Osv5k38x3L/Kzq/ubpXq/r/8A2QilyFJkO6u29gddnD96Z346762dtvpudNy7hxNXXbsxHZGWSGrnpo5KOkpqX7uaSOGWHybUZ+XWuAp0XD/hPfvbbfxs/mP5bcPc2/Ot+r9k4vqPtfrzeO8N5dlbCw20qLLZGDG5HCUNLuSq3EMNmxks3tuKOCTHzVUUhswYodXvWk562xFB1YN/wpl310J8nNufD/d3x7736Q7m3HsjcPaWyty4Xrntzr3dGYxeN3wuwa3bddXY7Gbjmq4sdNlsHVRecp4Ynb9xlBB9+oeFM9aU8eryflT8ovi5v7+Wx3r1Vs35P/G3cXY25/hfubYGA2dj++up5M1ld51XUYwdPtukp5N2xhsrLmFNOIywvLxf36hqevDqoH/hPj1L0L8J+vu8++/k18kPi51/3D3FhqXYu0Nh5b5BdO1O69l9bYOWqy2WrNwLQ7xq48Tkt+bkFEyUPkaoipcXE8oRpxGvqHh1s54daXGRZXyFe6Mro1bVMrqQysrTuVZWHBVgbg+69W6he/de697917oQv+aU/wDlQv8A5W/fuvdf/9H5/wD7917r3v3Xuve/de697917r6SW2v5AP8rfdHVXWsO7PjdUUe7n622Edy7k2v2v2vgshk9zNtHEHPZh6cbvqcKk+Ry7TTugpBEGeyoq2X3snPDHVKn16DXJ/wDCZH+WFXVDT0kHyOwsRYMKPH9wYmenUD6qr5br/I1Wn+t5CR/X36o9OvVPVNn86v4Afyu/5a3x1wmy+p9pb63F8tu6Mpi22HVb47Vzm4azYfXGDykdZvDsGu25h4tt7d8eaejXB437yknE8tTUzQrekdl35Vp1sEk8etbH4+fH3tv5S9v7L6L6O2hXb27J35kxjsHhqMxwwQxxxvUZHM5nI1DJRYbb+EoIpKqurah0gpqeNnduOa9W63Ddy/8ACff4ofCf4E/InvvuKTI/Jn5H9V9Cb47IojmMzuTanSOE3lt7b8+Rpcdido7Sye2907owtFWroeoyeUX74Jr+1pg3jG8Dy6rU16Lj/KA/lqfDD+an8RO6N7909PU3UfZGy+6J+vNrb8+Pe5d57XqqHDNsPbO44Zsltfe+5OwdnZqpgyeYluWoomeEKmpSNfvxIxjrxJHn1TV/NL/lU9v/AMsnszB4rcWag7K6Y7G/idR1R2/i8XUYqny5xbRHJbU3diHmrY9sb6w0NTFJLSipqIKumdaimldPKkPutg16rn6z60373J2BtDqvq7amY3x2Hv7PY/bO0Np4GmNXlc5m8nMsFJR00d0jjW5LyzSskFPCrSyukaMw11vrdQ6X/wCE33xz+OPxg7N7k+WeSyPf/fW0ekuwuxE2Jis9l9rdI7N3VtbYeb3PQYJ5Nr1uI3l2GuOytCkNVVtksfRVaowiptBErWFKgU6pU9ET/kffDH4ifzQ9vfLTCfI7487N29VdXp1K2xNzdKZvf/Xe48C++v8ASLFl2LVO8NyYHMCA7YpWp1yFBVqp16w4aw1X5dbOKZ6JF/N3/kv9hfy2cph+xtk7iy3b3xd3plnw2F37WYqOi3R17uSRXqKLZfZ9NjlOJSrylJG74zK0oipMl4JUMNLMghb3zHWwa9Uf+9db697917r3v3XuhC/5pT/5UL/5W/fuvdf/0vn/APv3Xuve/de697917pedV7Y/vt2f1xszSX/vdvzaG2NCnSzfx/cOOxWlW/slvu7A/j3scR148D1tDbg/nM/zlev9wZisyE/QOw+qclu7ctH1hW/IjZnVXWVVXbGx+YrKTbdRhsbl85sveu6sHDh4YUjyNLQ1kdSE1eWQ6j7sQantx1THr0Pm1vnB/wAKHflt1VurffxRm+KXZW2MFm32huDP/HKk6jyW5tvbgfF0uWbHUtF2nuCpmkyEWMyEM6tT09RYONJLAgapQYp17Hz61X/l9tj5b7d7x3VN82cP3Dje+c9P/F9x1ndlPnV3Xm4pXeKnyNJX5sNHlMCvjMVLJRPJQJHH44SEQKNGvn1YU8utyX/hLV8V9u7K+L3Z/wAuMpi6abf/AHbv3K9a7YzMsSyVWI6v64GPOTosdK4LUi7m31W1BrdBHmXEUwa+i3v3AdaPHq6b+aRf/htn5383H+ys9vD/AFyNr1X/ABHv3VRxHVNH/CUj/sif5Gj/AMCmP/vptif7f37yH5/5Ottx6uG/mmfGbb3y0+A3yW6ozONp67M4/rfcXZvXVY6L9xhOyesMRXbw2vkKGc/uU75BsbNjKkqR5KKvnjN1cj34f4etcOtdT/hKR8YttV0PyR+YWexlLX7lwGVw3Q3W1bUwLLLt1cliE3d2Tk8c8lxBkMljazDUImQCRKWWpjB0zOD7gPn1ZuPW1l8rLD4sfJ8W/wC5ce9T/rj/AEWbs4/r+ffl4r1XrVQ/4SSfp+eP/LP45/kD/dvc/wDX3rqzeXW2D8i+itpfJzoXt74+76oIMhtjt3YO4dl1STxJIaDJZOhkO3M9RmQXgyW29yRUmQpZVs8VRTIynj3sHPVevkSZ/CV+2s7mtuZWMQ5TAZbJYTJQg6hFX4qsmoayMGwuEqIGF/8AD3o4NOnOmn37r3XvfuvdCF/zSn/yoX/yt+/de6//0/n/APv3Xuve/de697917o/X8un4KfJr54d9UOy/jNLR7YzvXi4zsDcXbOcyuQ2/tvqilxuWp2we5KzNYqkr8umckzUSDF0tDBNXVFTGWjVY4ppYtj160TTo8X8zX+Sb82vhzszMfKjtTs3a/wAmNpZPcNIvaXZW281vHK7x23nNxViUePzm+6bfONo8zXYrM5SaKlXJRT1ax1Uscc4i8kRf3Guc9eBHCnV+3/CUg/8AOE3yOH/gUrf63/Mpdie/eQ+3qrcerYv5rfwi61+cnw47X2du7C4v/SF15sbeHYfSe/pqaL+N7H3rtbBVe4UoqbJLGapdsbwjxZx+Vo9RgmimWfR54IZE8M460MdEb/4TPdo7e3v/ACycRsTG1CHP9Ldz9n7W3PR6gJ4U3jkKbsTAZBo7h/tshS7inhje1mkopVFyht48B1s8T1Yz/NIv/wANs/O7+n+ys9v/AOt/x69V/wAR70OvDj1TR/wlI/7In+R3Nv8AnKVv/fTbE4+nPvfkOvNx6vk+b/bWC6I+G/yl7b3FPFHjdmdD9m1MccsscX3uZzG18htzbOJiMjKpqczubM0dLGv1Z5gOffhxB611r6/8JQ+zsHlfi78nunFq4BufZHeeD7HnoLoKh9tdibFxe26StVL+SSGHL9czxu30UyoPqwvr06setjL5V2/2Vj5P25/5xx70v/sOrN2fT8Ae9rxXqv5daqP/AAkk4X54/wDLP45/0/469z/1966s3l1uGbp3jgevNsbn7C3RXQYvbGwduZ7e248lVSJFT0GB2niqrcGXq5ZZCqIlPQY+R+f6W9+Hl1Xr4+PYG6W3xv3e+9XhanfeG7tybpeBtOqBtwZmtyzQto9GqM1ek24449+PHpzpI+/de697917oQv8AmlP/AJUL/wCVv37r3X//1Pn/APv3Xuve/de697917rY0/wCE7v8AMf6H+D/bncvWvyLyY2RsP5E0WwIsV2tLSVFXhtl7v2LWbkjxtHvMUUc9bRbSz9Hu6dXr0ikTH1MEbzKIHlmh35U6qR59Xt/z6P5nXx+2J8NOzvjR1/lT2v2b8jtr4bbNBkdt4jLZPrLbWxcrksRuKv3q3ZS0ceydz1dXj8csGMpsNXZCQVM4lnMSw6X3QgVI60B0hv8AhKJDNN8KPkcsMMkzf7NMfTGjyH/mU2xD9EBP4968h+f+TrzcejWfzsf5rXUvws+P3YfSWyt04Xdvyu7h2Xntj7c2ThchTZObq/b+7cdVYHPdh9gtSSzJt+ooMPWzjDY6fTWV1e0cpiFJFLJ72MZPXgK9acP8of8Amc7l/lp/IOp3LksdXbt6E7TgxO2e8tj0BjOVlxOPq5psJvjaInmgpV3nsqauqJKeOV1hrqSoqaSRo/Mk8OgfI8OrEV+3rez+bnd3UfyR/lKfNLtvojsDbXaXXm4fid21VUG5Np5CLIRUzybTqZZsZnaJG/iG289QFvHVY+vigq6aVSsiAj36hHVfPqqf/hLNm8JtT4EfKLde681h9r7VwfyaqMhm9z7lylBgduYahpuo9iSVNblc5lp6TF46lgjF2kmlRQPz79mg683Hqsr+ft/OT2f8tIab4e/FXcRz3QG29wUuf7X7MpqaopaHt/ee36h22/hdpmp8NTP1rtOrJqhUywp/F8msU8QFPSwSVHuGOtgefVPX8tH+YF2B/Lj+TGE7w2njjunaWVx0my+3OvJatqSn3z11k66hrMlRUtR6ocfuXEVdBFXYmsdHWnrIFV1aCSaN/A/s62RXr6KtX8q+g/mV8CPkP278c+w8L2FtTI/GbuqbJ0NDUwru3ZeRqOpN0TTba37tbzPltqbgoHcxyRVEYimK+SnkmhZJW2BkHqnWup/wkoZIKT591tRJHTUVHSfHeprK2okjp6OjpoX7nkmqKyrnZKalpoYwWeSRlRVFyQPderN5dcf5+/8AOn2DuzYe4/gv8P8Ae+J3xRbtEmK+SHb+2Kk1+2xhaSrpagdT9f7gpZfsdwLlqqmvuHJUxlojTIKGCSXy1Rj3w+3rwHn1ppe9dW697917r3v3XuhC/wCaU/8AlQv/AJW/fuvdf//V+f8A+/de697917r3v3XuhX686S7G7Uoclktk4zB19JiauGirnyu+dibUljqaiFp4lhpt27lwVVWRmJCTJCkkangsDx73Qnr3RnOvuuvnT1RTvRdab6y2xMdLM08+J2t8letsNhqqZwQ8lZhqLtCLF1juDyZYXv72NQ4daoD0KmW3Z/NHzWCqdr1XyA7CpdtVzB8ht7CfKzr/AG3g8lIKdaTy5PE7e7SxdBkpmpUWMvPHIzIoBJAHv3d16g9Oir1HxI+QdXUTVVXhdqVVVUSyT1FTUd0dNTzzzSsXlmmmk7DaSWWR2JZmJJJufeqHrfWH/ZQO+/8Anntnf+jj6X/+2D79Q9e6E7rHqv5udKZOpzPT+8sj1flK6JYK+t2B8lOt9pzZKmXUBS5M4PtGiXJUhDEGKcSRkEgrY+9jUOHWsHpS9nbc/mC904yHB9s9obk7CwFPUrXU+3d1/J3rnL7bp65L6a6Db1V2i+FhrgD/AJ5YBJ/tXv3cevUHp0Bn+ygd9/8APPbO/wDRx9L/AP2wfeqHrfXv9lA77/557Z3/AKOPpf8A+2D79Q9e6XvXXSXzH6h3DFu3qncMnWu6IYzFHuHYnyM6x2nmPAxBemfI4Ps6hqpKWW1niZjG44ZSPfqEdaNPPoU+wm/mRdrbeqtodh9wbo3RtGvZHyW1K/5M9Zx7Yy0sV/HPmNv0nZlNiMvUx3OmSphlkFzY8n3vu69QenRbJfiJ3xDFLPJt7Z4jgilmkK9w9MuwjhRpJCqJ2AzuwRTZVBZjwAT71Q9b6LT7117r3v3Xuve/de6EL/mlP/lQv/lb9+691//W+f8A+/de697917r3v3XurLf5SHw360+enze6/wDjX25nd5bb2Ruza/Y+ar8tsOvw2M3HT1e0dlZjcWMWnrM/g9xY2OllrqBFn10rsYiwUqbMNgVr1okilOjd/NX4Zfy/+husO8n646S/m64XsnrzKVW2drdh929WddYv421Gbx296LbT5bPbwxe28bXvtXPUgn/hc8LxSVM89KNI1lfe6U6qGJNMdUL+69X6tM/k9/Bvrf8AmDfMSn6F7bzu+NubBperOxuw83levKzC0G5om2lQ0S4uOnqs/hNw45KWfLZSBJgaV3ZDZSpOobHn1omnRxOyf5LuAk/mefHP4tdJbw3puP4n/JLrvZXyC2l3LnJ8JVbjoOgafAvmO2s1X5Oiw2L2+ud2/JhK6Kk1UKRo9bQLLG5c6t061qxXoIf5z/8ALq+PnwD3F8Xqz417z7N3z118hupMv2PTZnszJ7aytZI1LmaFcZJh6jbO19rUyY+s29maOcrJFK+uS4fSQBoimPPrYNeqTfeut9bAf8tP+Wh8VPkt8D/kN8wvkBB8u91ZfpTuah6+oetvibR7L3DvLc+DyOC2BUwzYfaO5NpZisy+Xo8nvGSapZKyCKLH07PouhLbpWnVSaHqvf5/dS/Gfp/e3X+C+N3XXzd61osltGsy+78P84Nl7X2RvCtyD5uqo8Vktj47bWNxi1e1no6SSKWedGY1kTqpspA8RTrYNeiCe9db6tZ/lY/Bjqn5dbi+RvYnyX3Hv7YnxW+KnQ25O3e3N8dc1OFpd0U2Ujuuztt4j+8GD3BQVtfnUx+RlWnFOZZhR+NGRnU+9gV60TThx6z/AM3f+Xrtf+X93zsLE9R7i3Rvn46949TbU7Y6U33u2qw2QzOYx+QoaaHcuMr8hgcbhsXV1ONyUkVVE0VJAP4fkqQkMxZj4jrwNeqn/eut9e9+691737r3Qhf80p/8qF/8rfv3Xuv/1/n/APv3Xuve/de697917q1z+Sx8pulPhr/MA6177+QefyO2esNt7R7RxWYyuK27mN1ViVu5thZvB4enXDYKmq8jPHV5Ktjjd1QrGrFmsoPvYPHrTAmlOjofOj5RdP8AefV/yFpcV/O2+VHdeD3lkc1u3Z3xP3j8eu5sP11nXG84d07Q68q9w5/sGrwGJxm1mSD7WrmoPDG9BGywx+lV32/PrVDjA610/derdXY/yLPmJ8cPg/8AJjuHuX5G7tyu08dkfjXvrr/YMuI2fuDd8+R3vuPcmzMhS0MtPt+jrJcbTPQ4CbXUTBYhexNyPexTrRqeHRt+sP5xnRmxf5TdB1FPQ7sqP5hXXnTHcfxH6p3l/Bqo4nA9D93b5wWa3HnaPei1TLQV+K2lj4qKlpPEZo6rGQsjLFKwG644561TPy6LJ/Nm+a/xu+XHxn/lhbU6f3fmc92b8b/jyesu6cNktobh29SbezS7K6fxkNLjcrlqOnx24YUy+08jH5qR5EsitfS6k6NKdeAI6oy966t1sm/yq/n78bOgP5cvyd+L+/vlz2d8Ou9e2O9Mdvbr/tzrDq7f2/s9tHb1Dt/rWCsyVDU7Mq8MYajNHa9djJYP4hTSrBUM5upCtuoxXh1Ug16rS/mO9gbK7P3j1nurbv8AML7j/mD52La+YwGd3Z3N1bvvrfMdcYzG5dK/b+2sRJvrdO6KnO4zL1GZyFURTtDHSyq2oM0tx408utiuajqt/wB6631sVfGj+Yz8RvhB/KgyXSXXm1th/JP5UfIfuKl3R8iOpu6esN81vT9FsHGtWQYHCZfKw5DalNuw7do9t46opYaWteFMlmKlykiREtaop1Ugk9QPnl/MR+KH8wL+Wd0Lt3c+K290b80/jHvquwux+oOtuvd5xdT13TGTWh29PgtobirajPUW18bBgKHEVcdDW18jRVGDmjjISphUaqOvAEH5da8nvXVuve/de697917oQv8AmlP/AJUL/wCVv37r3X//0Pn/APv3Xuve/de697917r3v3Xuve/de697917r3v3Xuve/de697917r3v3Xuve/de697917r3v3Xuve/de697917r3v3Xuve/de697917oQv+aU/wDlQv8A5W/fuvdf/9H5/wD7917r3v3Xuve/de697917r3v3Xuve/de697917r3v3Xuve/de697917r3v3Xuve/de697917r3v3Xuve/de697917r3v3Xuve/de6EL/mlP8A5UL/AOVv37r3X//S+f8A+/de697917o+/cvwMzvTXwo+MfzgyHcPXW5Ni/LDPdi7Z602Lg8Xv6Hf1DmensnRYLtGLdi5jamN2rjKTbubyMMFNLTZKs/iKv5I1VQbbIxWvXuhD2B/LVqd2fA2k/mJbm+S/UHXXQ69/L8ZM7jc3tjuLOdg4PtyXazb4gxxwO0+vc1i8ngJdpGOq/iEGQKq7+EoJFI97oKVJ690BfVPw13P3n839mfCDqHsjrffu4ewO6KHqDafbmFrs03VGVp6vKfaS9iQ18uGj3CNlUOJjlyUzGg+8WkhceDyDR70RmnXusuf+E3Y+xPnVkvgJ2jnNvdddqYfvp/jzkdyZenz+R2fT7vq9yrtXbeb1YXE1+fqNn7nr6qjqKashopH/h9ZHUGIrdffqZoevdHgk/kvbkqPmlvP+XZh/mT8XpfmPtLcVbsvHdc7hpe8to7P3/vqgw0efOydj9p5fqP+6s24slj5NNAmV/hNPW1Q8EcvlaNX9T59e6BTEfyse2m+LPzM+T2+exNh9YD4Hdo4zpX5B9Obvxe/ZO0sT2fuTdNTsjau3NvpgtqZfZmYiym6qV6WoqpMvTRUQUyvqj0s26fPr3Uv5T/ylfkV8XviF8bfnZUZ3Y3bHxm+SeNxNRjt8datuiorOrM3uDFwZrbu1O38HuHbmDqtq5vcOLkkko3hasopmgZBOGkpxNoinn17rBsz+VP3T3B8i+ufjX0N2B1h2huXe/x2278qty74q6zcfXHWPTvRm5NiYXsuPfHa+6t/YDDPgcdgdnbiopcoaamrRBV1CUsJqZmVW2RnB690G9d8OOn8xgO2qnqP5x9Gdo7u6a2HubsXN7Vk2P3r1/Rb929s6SmTcCdQbq3n1vQ4zdOWijqfuKWky6benrqZGaFWceI6oPI9ar11/Lv/AJf+9f5jnb+6ukOt+0OuOtN67a6z3d2zFJ2dBvcYLMbV2BQPld4JSZDZG094VVLlsdjtEkMM9OiVRcqsistj4Cvn1voXfjH/ACv6f5id8dW/H/4//MD4+bp3T211p2l2Jg8jlsT3BgKHb8/T9LuHN7u2dvfGS9d1e59ubgq9o7YqstipDQzUWQpdCiaOR9I3pHr17pP9Xfy4sb2V8UOyfmpUfK3p/ZXQ/VPfO3/j5u3Jbi2Z3XW7qg3RvOOrr9mbho9r7Y67zs1XtLMYGlNbNKJhXUYvE1K8o0n1B69e6H6i/kZd/D+Y/jf5Ze4e9vjntruDdvXmP7Q637Iqs5v2s6X3ztHKbKrOxKGpi3DR7CbdG26up2njKqSOHJ4emL1MIhBIlhkk8F690VPr7+Wb8l+wf5ij/wAsqDHYDb3yDoe4dydQ7gyG4KvJU+xNtttGXIT5/f2VzFLiqvI/3BptvY18tDVxUck1XQvEYYnkmjjbVM0690Xf5V/H/I/FT5E9w/G7O7y23vzdHSG/dy9Y7y3FtCl3BS7Zm3nszK1WA3VRYRt0YnBZmtx+MzlBPBHUy0kAqBH5EXSw9+Ioade6L77117oQv+aU/wDlQv8A5W/fuvdf/9P5/wD7917r3v3XutmLtT49dmfKT+SV/J56p6OTYG8Ox+vOzvnduTfuy6ruPp7aO4tmbe7Q7a21VbBze5sVvXfe3a3EYzdFJh6memlmRVaCLyGyMha1CQOvdG3+NeA3n1T/ACOuzPjp1hhPih8k+9tlfzmt0Zuh6r7R3H01ufbu9+tOtOrqHr7NdtbU2x2HvLb5qtq1u8dttQUeXisz09RMISVZnGxjh1rj1WXsjos/EbE/zAvlB3HBjNxbiwWTwvx02bi/j/291lT7g2Pvnv8A+w3f3X2BsbNVEW9JK3A9JbZd9hyZjG46qoJcxupftatTTmVNgU1MevdWWfzI8HsP5P8Ayu/k3/zWti5LZ22t2/J3dfxU2z8vOsMn2X1vXb56w7d623vtSlwHYnYtFi6nBzYTCdk9bYU1CZGqoKCiho8JHNMKc1KR+608+t9Y/kN0pjcN/wAKE+w/5jPbXcfS/Vvwf6u+We1Pk+e9D3Z1VuOo7I251XDtbduL2h05sPaG8M/2L2XvPfuc24uJpaLFYqoan80k1SYoYnb3sg1/LrXSdy/e0XzD/la/8KCe/aOl2vsnLfMP5p9Ld99R9WZvfex8dv8AznXvXnb8m7t8VOI2rV5+nzu4p9h7SeKXKS0dNKks0cxh8mlgPUqMde6D/rr5tUPwk7G6c+M3y8wVJ2R/Ln+c3wA+JnTXys6/w+6sRuebYmTwPXmI2xV9y7MG2K3cP91e6ujMs8dRVUvhTIzR00cbRfd0+Plp/HGn7OvdGQ2jn/iR8Yv5ovy8+DmW+VWwKfpX5Nfyc9i/y/ujfmjkMviqXr2n3Jub46dKx9dbu3hubAV2Ywe2drbiTbz0eVqvuBSw1OgSPDEzNHrzp1vqqrq/+UThutukvnTvv+YXLuP4/Z/oDpbcW+PjLuTC99dEUvXHya7RphJS7Y6x2C1TiN6zdqU2fmiNbHX7XyUpemtD445HWT36gHEda6FL/hMLXUG1P5gPYXYW48zsXbe08D8TO/ds1Wa7H3VtLam1Zt1792ymI2Ptapn3fmcPQ5Or3XlqV6eOkjZ2lRX1AIGYeUcet9Cp/Jf7qruzf5wXSG/uy9k9F/G3DfGX4yfIrpvsNtvVeyenursdl5+re/NoYWvlpMjlsXtnFbi3Tvzsimx0sNHPMtXWhqhbLI4TeSeHWvLp9+A2SwHxi/lAfInKd/dSdX9z0ey/5m/x/wC0N8/Frfu89ovmuz+n+msLm9odxVmP2rSbtpM5k8ftrK1rRQ1scVVjTXwK00dXRrURP4AgZHXun75MdDbtrP5qXevya6X+TeJ+TfVPyg+EXyq74+PPduT7i68j3ntiLsT4q702r1b0huhJtz4xti9jda7u3PgttYHBtFQzmkFAKanidJoKbYBqT17ozdZ8uek/kV8j/wCVx83NgZ/C4z5s/O7cXxf6/wDnxQV2Z2ttjAdLdd/B7vnZ3+n3snK5rIZXFU23af5F0fXW36krWMv2219t1sAknGRdE0Pl17z61s/5umPel/me/PXKRVmJyuF3n8sO9+w9pZ3AZrD7iwO5dk7/AOytybt2fuXC5vA1+SxWRxed29lqephkimb0SAMFYFRUimOtjqun3rr3Qhf80p/8qF/8rfv3Xuv/1Pn/APv3Xuve/de697917r3v3Xuve/de697917r3v3Xuve/de697917r3v3Xuve/de697917r3v3Xuve/de697917r3v3Xuve/de697917oQv+aU/wDlQv8A5W/fuvdf/9X5/wD7917r3v3Xuve/de697917r3v3Xuve/de697917r3v3Xuve/de697917r3v3Xuve/de697917r3v3Xuve/de697917r3v3Xuve/de6EL/mlP8A5UL/AOVv37r3X//W+f8A+/de697917r3v3Xuve/de697917r3v3Xuve/de6ta+EH8t7Y3zs7Fwvxt6u+T1JTfK7eXT+5u19j7Nl6rq8j0hXZHa2xK/snI9Vbn7ri3zS7i2zv+n2pjZ/uZU2fXYWkyULURrXf1+90Hr17pBde/A7b9N8OMF85vkr3JlOmemewO/cn8depsHsXrBO3uzt97q2tgItwb/3o238jv7q/beF602NBVRUs9YcxUZKsyJanp6FlUzj1B5nr3Q1Qfygt34X+Z7sj+Wl2Z8g+ttiZXtLJdZf6J+86Ta2/93bH7O233NicDuDrHObWwOKw1Pm6Wp3Nh8+qtDlnxlLR5Cnmp56xFQTt6mcnr3QKfFX+Xrk/lH/Mnxn8u3HdqUGzK7I9sd0dZv23X7Sqszj6ODprC9g57Ibjl2dS56iqpEy1FsCQJSrkbwtUC8j6PV6mSOvdFj7h2d8bts4zHSdKd4dodqZ18vUUmaxm+egMJ1FjcfiYoJDFk8dmcZ3p2rPlqmasVU+2ejpAsba/KSPGfED169+XRf8A3rr3Xvfuvde9+691737r3Xvfuvde9+690IX/ADSn/wAqF/8AK37917r/1/n/APv3Xuve/de697917r3v3Xuve/de697917r3v3Xutqn4WfE/u34gfGnFbt+K9X0Vu/5nfO7qGm2Vu35Fbo+VHxT2j1x8Efjb3EKVMzt/ZuI3R3Nht+Zv5Kbt2u0dTubMGghp9mYxxjcfFV5SSslguAQOtdARldqzfMr+Tf8AGX4jfHzP7E3x8hfg383vkVjd/dZf332bs3cu5uqO8pIMxtfvnb9PvXPYCn3B15jdw42XF5Supppf4IhhmrhBSuk51SoI69Xo3PYHenUvcX/CkD+XzV9Xdi7D3p1b8O6T4RdNb+7uxm68FT9V5Ffjjt/CntfflDvrJVtBt+t2bgc3VVdDFk1n+1rvsw9K80csDSeoScdb6qPwnYHyh+NP83fuTtL4tQbFm7/253f8n871pLunJ9cZraOZwu/x2ThJstg5t17ho9jbyfM7G3ZPPiIYqmqGQkki8ENSWWN/EHUacevdG7+cssOJ/lBdO7a+cNV1FU/zIX+YOazPSGC2mOqB3rsD4Xz9b+LPYPu2l6rSOLbGxq3s+MTbUwuZSKupkbVRRx0SyRp418+PWh8utcn3XrfXvfuvde9+691737r3Xvfuvde9+690IX/NKf8AyoX/AMrfv3Xuv//Q+f8A+/de697917r3v3Xuve/de697917r3v3Xuve/de697917r3v3Xuve/de697917r3v3Xuve/de697917r3v3Xuve/de697917r3v3XuhC/5pT/AOVC/wDlb9+691//0dBP+H0n/O8xf/UnNf8A1n97/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e/h9J/zvMX/wBSc1/9Z/fvz6917+H0n/O8xf8A1JzX/wBZ/fvz6917+H0n/O8xf/UnNf8A1n9+/Pr3Xv4fSf8AO8xf/UnNf/Wf378+vdCB9jS/6KrfxnG2/wBIf6vFmNP/AB7V7/8AFq1fXj6fX/D378+vd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bg-BG"/>
          </a:p>
        </p:txBody>
      </p:sp>
      <p:sp>
        <p:nvSpPr>
          <p:cNvPr id="9" name="TextBox 8"/>
          <p:cNvSpPr txBox="1"/>
          <p:nvPr/>
        </p:nvSpPr>
        <p:spPr>
          <a:xfrm>
            <a:off x="2735796" y="5401615"/>
            <a:ext cx="3672408" cy="1369606"/>
          </a:xfrm>
          <a:prstGeom prst="rect">
            <a:avLst/>
          </a:prstGeom>
          <a:noFill/>
        </p:spPr>
        <p:txBody>
          <a:bodyPr wrap="square" rtlCol="0">
            <a:spAutoFit/>
          </a:bodyPr>
          <a:lstStyle/>
          <a:p>
            <a:pPr algn="ctr"/>
            <a:r>
              <a:rPr lang="en-US" sz="1300" dirty="0">
                <a:solidFill>
                  <a:srgbClr val="003D3F"/>
                </a:solidFill>
                <a:latin typeface="Arial" pitchFamily="34" charset="0"/>
                <a:cs typeface="Arial" pitchFamily="34" charset="0"/>
              </a:rPr>
              <a:t>1000 </a:t>
            </a:r>
            <a:r>
              <a:rPr lang="bg-BG" sz="1300" dirty="0">
                <a:solidFill>
                  <a:srgbClr val="003D3F"/>
                </a:solidFill>
                <a:latin typeface="Arial" pitchFamily="34" charset="0"/>
                <a:cs typeface="Arial" pitchFamily="34" charset="0"/>
              </a:rPr>
              <a:t>София</a:t>
            </a:r>
            <a:endParaRPr lang="en-US" sz="1300" dirty="0">
              <a:solidFill>
                <a:srgbClr val="003D3F"/>
              </a:solidFill>
              <a:latin typeface="Arial" pitchFamily="34" charset="0"/>
              <a:cs typeface="Arial" pitchFamily="34" charset="0"/>
            </a:endParaRPr>
          </a:p>
          <a:p>
            <a:pPr algn="ctr"/>
            <a:r>
              <a:rPr lang="bg-BG" sz="1300" dirty="0">
                <a:solidFill>
                  <a:srgbClr val="003D3F"/>
                </a:solidFill>
                <a:latin typeface="Arial" pitchFamily="34" charset="0"/>
                <a:cs typeface="Arial" pitchFamily="34" charset="0"/>
              </a:rPr>
              <a:t>пл. „Света Неделя“ № 4, ет. 4</a:t>
            </a:r>
          </a:p>
          <a:p>
            <a:pPr algn="ctr"/>
            <a:r>
              <a:rPr lang="en-US" sz="1300" dirty="0">
                <a:solidFill>
                  <a:srgbClr val="003D3F"/>
                </a:solidFill>
                <a:latin typeface="Arial" pitchFamily="34" charset="0"/>
                <a:cs typeface="Arial" pitchFamily="34" charset="0"/>
              </a:rPr>
              <a:t>e-mail: </a:t>
            </a:r>
            <a:r>
              <a:rPr lang="en-US" sz="1300" u="sng" dirty="0">
                <a:solidFill>
                  <a:srgbClr val="003D3F"/>
                </a:solidFill>
                <a:latin typeface="Arial" pitchFamily="34" charset="0"/>
                <a:cs typeface="Arial" pitchFamily="34" charset="0"/>
              </a:rPr>
              <a:t>h.koparanov@popovarnaudov.bg </a:t>
            </a:r>
            <a:endParaRPr lang="bg-BG" sz="1300" dirty="0">
              <a:solidFill>
                <a:srgbClr val="003D3F"/>
              </a:solidFill>
              <a:latin typeface="Arial" pitchFamily="34" charset="0"/>
              <a:cs typeface="Arial" pitchFamily="34" charset="0"/>
            </a:endParaRPr>
          </a:p>
          <a:p>
            <a:pPr algn="ctr"/>
            <a:r>
              <a:rPr lang="bg-BG" sz="1300" dirty="0">
                <a:solidFill>
                  <a:srgbClr val="003D3F"/>
                </a:solidFill>
                <a:latin typeface="Arial" pitchFamily="34" charset="0"/>
                <a:cs typeface="Arial" pitchFamily="34" charset="0"/>
              </a:rPr>
              <a:t>телефон</a:t>
            </a:r>
            <a:r>
              <a:rPr lang="en-US" sz="1300" dirty="0">
                <a:solidFill>
                  <a:srgbClr val="003D3F"/>
                </a:solidFill>
                <a:latin typeface="Arial" pitchFamily="34" charset="0"/>
                <a:cs typeface="Arial" pitchFamily="34" charset="0"/>
              </a:rPr>
              <a:t>: +359 2 858 1901</a:t>
            </a:r>
            <a:br>
              <a:rPr lang="en-US" sz="1300" dirty="0">
                <a:solidFill>
                  <a:srgbClr val="003D3F"/>
                </a:solidFill>
                <a:latin typeface="Arial" pitchFamily="34" charset="0"/>
                <a:cs typeface="Arial" pitchFamily="34" charset="0"/>
              </a:rPr>
            </a:br>
            <a:r>
              <a:rPr lang="en-US" sz="1300" u="sng" dirty="0">
                <a:solidFill>
                  <a:srgbClr val="003D3F"/>
                </a:solidFill>
                <a:latin typeface="Arial" pitchFamily="34" charset="0"/>
                <a:cs typeface="Arial" pitchFamily="34" charset="0"/>
              </a:rPr>
              <a:t>www.popovarnaudov.bg</a:t>
            </a:r>
            <a:endParaRPr lang="bg-BG" sz="1300" dirty="0">
              <a:solidFill>
                <a:srgbClr val="003D3F"/>
              </a:solidFill>
              <a:latin typeface="Arial" pitchFamily="34" charset="0"/>
              <a:cs typeface="Arial" pitchFamily="34" charset="0"/>
            </a:endParaRPr>
          </a:p>
          <a:p>
            <a:pPr algn="ctr"/>
            <a:endParaRPr lang="bg-BG" dirty="0">
              <a:solidFill>
                <a:srgbClr val="003D3F"/>
              </a:solidFill>
            </a:endParaRPr>
          </a:p>
        </p:txBody>
      </p:sp>
      <p:sp>
        <p:nvSpPr>
          <p:cNvPr id="5" name="TextBox 4">
            <a:extLst>
              <a:ext uri="{FF2B5EF4-FFF2-40B4-BE49-F238E27FC236}">
                <a16:creationId xmlns:a16="http://schemas.microsoft.com/office/drawing/2014/main" xmlns="" id="{65A3ED3F-DB5A-CD41-6C53-D05F502A6786}"/>
              </a:ext>
            </a:extLst>
          </p:cNvPr>
          <p:cNvSpPr txBox="1"/>
          <p:nvPr/>
        </p:nvSpPr>
        <p:spPr>
          <a:xfrm>
            <a:off x="647564" y="748761"/>
            <a:ext cx="7848872" cy="4567404"/>
          </a:xfrm>
          <a:prstGeom prst="rect">
            <a:avLst/>
          </a:prstGeom>
          <a:noFill/>
        </p:spPr>
        <p:txBody>
          <a:bodyPr wrap="square" rtlCol="0">
            <a:spAutoFit/>
          </a:bodyPr>
          <a:lstStyle/>
          <a:p>
            <a:pPr algn="just"/>
            <a:r>
              <a:rPr lang="fr-FR" b="1" dirty="0">
                <a:solidFill>
                  <a:srgbClr val="A78A6A"/>
                </a:solidFill>
                <a:latin typeface="Arial" pitchFamily="34" charset="0"/>
                <a:cs typeface="Arial" pitchFamily="34" charset="0"/>
              </a:rPr>
              <a:t>DE QUELLE FAÇON NOUS POUVONS AIDER</a:t>
            </a:r>
            <a:r>
              <a:rPr lang="bg-BG" b="1" dirty="0" smtClean="0">
                <a:solidFill>
                  <a:srgbClr val="A78A6A"/>
                </a:solidFill>
                <a:latin typeface="Arial" pitchFamily="34" charset="0"/>
                <a:cs typeface="Arial" pitchFamily="34" charset="0"/>
              </a:rPr>
              <a:t>?</a:t>
            </a:r>
            <a:endParaRPr lang="bg-BG" b="1" dirty="0">
              <a:solidFill>
                <a:srgbClr val="A78A6A"/>
              </a:solidFill>
              <a:latin typeface="Arial" pitchFamily="34" charset="0"/>
              <a:cs typeface="Arial" pitchFamily="34" charset="0"/>
            </a:endParaRPr>
          </a:p>
          <a:p>
            <a:pPr algn="just"/>
            <a:endParaRPr lang="bg-BG" b="1" dirty="0">
              <a:solidFill>
                <a:srgbClr val="A78A6A"/>
              </a:solidFill>
              <a:latin typeface="Arial" pitchFamily="34" charset="0"/>
              <a:cs typeface="Arial" pitchFamily="34" charset="0"/>
            </a:endParaRPr>
          </a:p>
          <a:p>
            <a:pPr algn="just"/>
            <a:r>
              <a:rPr lang="fr-FR" sz="1400" dirty="0">
                <a:solidFill>
                  <a:srgbClr val="003D3F"/>
                </a:solidFill>
                <a:latin typeface="Arial" pitchFamily="34" charset="0"/>
                <a:cs typeface="Arial" pitchFamily="34" charset="0"/>
              </a:rPr>
              <a:t>Le Cabinet d’avocats Popov, Arnaudov &amp; </a:t>
            </a:r>
            <a:r>
              <a:rPr lang="fr-FR" sz="1400" dirty="0" smtClean="0">
                <a:solidFill>
                  <a:srgbClr val="003D3F"/>
                </a:solidFill>
                <a:latin typeface="Arial" pitchFamily="34" charset="0"/>
                <a:cs typeface="Arial" pitchFamily="34" charset="0"/>
              </a:rPr>
              <a:t>Partenaires dispose </a:t>
            </a:r>
            <a:r>
              <a:rPr lang="fr-FR" sz="1400" dirty="0">
                <a:solidFill>
                  <a:srgbClr val="003D3F"/>
                </a:solidFill>
                <a:latin typeface="Arial" pitchFamily="34" charset="0"/>
                <a:cs typeface="Arial" pitchFamily="34" charset="0"/>
              </a:rPr>
              <a:t>d’une équipe spécialisé d’experts du domaine de la conformité et des régulations.</a:t>
            </a:r>
            <a:endParaRPr lang="bg-BG" sz="1400" dirty="0">
              <a:solidFill>
                <a:srgbClr val="003D3F"/>
              </a:solidFill>
              <a:latin typeface="Arial" pitchFamily="34" charset="0"/>
              <a:cs typeface="Arial" pitchFamily="34" charset="0"/>
            </a:endParaRPr>
          </a:p>
          <a:p>
            <a:pPr algn="just"/>
            <a:endParaRPr lang="bg-BG" sz="1400" dirty="0">
              <a:solidFill>
                <a:srgbClr val="003D3F"/>
              </a:solidFill>
              <a:latin typeface="Arial" pitchFamily="34" charset="0"/>
              <a:cs typeface="Arial" pitchFamily="34" charset="0"/>
            </a:endParaRPr>
          </a:p>
          <a:p>
            <a:pPr algn="just"/>
            <a:r>
              <a:rPr lang="en-US" sz="1400" dirty="0" err="1" smtClean="0">
                <a:solidFill>
                  <a:srgbClr val="003D3F"/>
                </a:solidFill>
                <a:latin typeface="Arial" pitchFamily="34" charset="0"/>
                <a:cs typeface="Arial" pitchFamily="34" charset="0"/>
              </a:rPr>
              <a:t>Avocat</a:t>
            </a:r>
            <a:r>
              <a:rPr lang="bg-BG" sz="1400" dirty="0" smtClean="0">
                <a:solidFill>
                  <a:srgbClr val="003D3F"/>
                </a:solidFill>
                <a:latin typeface="Arial" pitchFamily="34" charset="0"/>
                <a:cs typeface="Arial" pitchFamily="34" charset="0"/>
              </a:rPr>
              <a:t> </a:t>
            </a:r>
            <a:r>
              <a:rPr lang="en-US" sz="1400" dirty="0" smtClean="0">
                <a:solidFill>
                  <a:srgbClr val="003D3F"/>
                </a:solidFill>
                <a:latin typeface="Arial" pitchFamily="34" charset="0"/>
                <a:cs typeface="Arial" pitchFamily="34" charset="0"/>
              </a:rPr>
              <a:t>Hristo Koparanov</a:t>
            </a:r>
            <a:r>
              <a:rPr lang="bg-BG" sz="1400" dirty="0" smtClean="0">
                <a:solidFill>
                  <a:srgbClr val="003D3F"/>
                </a:solidFill>
                <a:latin typeface="Arial" pitchFamily="34" charset="0"/>
                <a:cs typeface="Arial" pitchFamily="34" charset="0"/>
              </a:rPr>
              <a:t> </a:t>
            </a:r>
            <a:r>
              <a:rPr lang="en-US" sz="1400" dirty="0" smtClean="0">
                <a:solidFill>
                  <a:srgbClr val="003D3F"/>
                </a:solidFill>
                <a:latin typeface="Arial" pitchFamily="34" charset="0"/>
                <a:cs typeface="Arial" pitchFamily="34" charset="0"/>
              </a:rPr>
              <a:t>et</a:t>
            </a:r>
            <a:r>
              <a:rPr lang="bg-BG" sz="1400" dirty="0" smtClean="0">
                <a:solidFill>
                  <a:srgbClr val="003D3F"/>
                </a:solidFill>
                <a:latin typeface="Arial" pitchFamily="34" charset="0"/>
                <a:cs typeface="Arial" pitchFamily="34" charset="0"/>
              </a:rPr>
              <a:t> </a:t>
            </a:r>
            <a:r>
              <a:rPr lang="en-US" sz="1400" dirty="0" err="1" smtClean="0">
                <a:solidFill>
                  <a:srgbClr val="003D3F"/>
                </a:solidFill>
                <a:latin typeface="Arial" pitchFamily="34" charset="0"/>
                <a:cs typeface="Arial" pitchFamily="34" charset="0"/>
              </a:rPr>
              <a:t>avocat</a:t>
            </a:r>
            <a:r>
              <a:rPr lang="bg-BG" sz="1400" dirty="0" smtClean="0">
                <a:solidFill>
                  <a:srgbClr val="003D3F"/>
                </a:solidFill>
                <a:latin typeface="Arial" pitchFamily="34" charset="0"/>
                <a:cs typeface="Arial" pitchFamily="34" charset="0"/>
              </a:rPr>
              <a:t> </a:t>
            </a:r>
            <a:r>
              <a:rPr lang="en-US" sz="1400" dirty="0" smtClean="0">
                <a:solidFill>
                  <a:srgbClr val="003D3F"/>
                </a:solidFill>
                <a:latin typeface="Arial" pitchFamily="34" charset="0"/>
                <a:cs typeface="Arial" pitchFamily="34" charset="0"/>
              </a:rPr>
              <a:t>Sibina Eftenova</a:t>
            </a:r>
            <a:r>
              <a:rPr lang="bg-BG" sz="1400" dirty="0" smtClean="0">
                <a:solidFill>
                  <a:srgbClr val="003D3F"/>
                </a:solidFill>
                <a:latin typeface="Arial" pitchFamily="34" charset="0"/>
                <a:cs typeface="Arial" pitchFamily="34" charset="0"/>
              </a:rPr>
              <a:t> </a:t>
            </a:r>
            <a:r>
              <a:rPr lang="en-US" sz="1400" dirty="0" err="1" smtClean="0">
                <a:solidFill>
                  <a:srgbClr val="003D3F"/>
                </a:solidFill>
                <a:latin typeface="Arial" pitchFamily="34" charset="0"/>
                <a:cs typeface="Arial" pitchFamily="34" charset="0"/>
              </a:rPr>
              <a:t>ont</a:t>
            </a:r>
            <a:r>
              <a:rPr lang="en-US" sz="1400" dirty="0" smtClean="0">
                <a:solidFill>
                  <a:srgbClr val="003D3F"/>
                </a:solidFill>
                <a:latin typeface="Arial" pitchFamily="34" charset="0"/>
                <a:cs typeface="Arial" pitchFamily="34" charset="0"/>
              </a:rPr>
              <a:t> </a:t>
            </a:r>
            <a:r>
              <a:rPr lang="fr-FR" sz="1400" dirty="0" smtClean="0">
                <a:solidFill>
                  <a:srgbClr val="003D3F"/>
                </a:solidFill>
                <a:latin typeface="Arial" pitchFamily="34" charset="0"/>
                <a:cs typeface="Arial" pitchFamily="34" charset="0"/>
              </a:rPr>
              <a:t>participé </a:t>
            </a:r>
            <a:r>
              <a:rPr lang="fr-FR" sz="1400" dirty="0">
                <a:solidFill>
                  <a:srgbClr val="003D3F"/>
                </a:solidFill>
                <a:latin typeface="Arial" pitchFamily="34" charset="0"/>
                <a:cs typeface="Arial" pitchFamily="34" charset="0"/>
              </a:rPr>
              <a:t>à la préparation du projet de loi de transposition de la directive sur invitation du Ministère de la Justice</a:t>
            </a:r>
            <a:r>
              <a:rPr lang="fr-FR" sz="1400" dirty="0" smtClean="0">
                <a:solidFill>
                  <a:srgbClr val="003D3F"/>
                </a:solidFill>
                <a:latin typeface="Arial" pitchFamily="34" charset="0"/>
                <a:cs typeface="Arial" pitchFamily="34" charset="0"/>
              </a:rPr>
              <a:t>.</a:t>
            </a:r>
            <a:endParaRPr lang="bg-BG" sz="1400" dirty="0">
              <a:solidFill>
                <a:srgbClr val="003D3F"/>
              </a:solidFill>
              <a:latin typeface="Arial" pitchFamily="34" charset="0"/>
              <a:cs typeface="Arial" pitchFamily="34" charset="0"/>
            </a:endParaRPr>
          </a:p>
          <a:p>
            <a:pPr algn="just"/>
            <a:endParaRPr lang="bg-BG" sz="1400" dirty="0">
              <a:solidFill>
                <a:srgbClr val="003D3F"/>
              </a:solidFill>
              <a:latin typeface="Arial" pitchFamily="34" charset="0"/>
              <a:cs typeface="Arial" pitchFamily="34" charset="0"/>
            </a:endParaRPr>
          </a:p>
          <a:p>
            <a:pPr algn="just"/>
            <a:r>
              <a:rPr lang="fr-FR" sz="1400" dirty="0">
                <a:solidFill>
                  <a:srgbClr val="003D3F"/>
                </a:solidFill>
                <a:latin typeface="Arial" pitchFamily="34" charset="0"/>
                <a:cs typeface="Arial" pitchFamily="34" charset="0"/>
              </a:rPr>
              <a:t>Nous avons la possibilité de mettre à disposition un cadre complet de services juridiques dans le domaine, y </a:t>
            </a:r>
            <a:r>
              <a:rPr lang="fr-FR" sz="1400" dirty="0" smtClean="0">
                <a:solidFill>
                  <a:srgbClr val="003D3F"/>
                </a:solidFill>
                <a:latin typeface="Arial" pitchFamily="34" charset="0"/>
                <a:cs typeface="Arial" pitchFamily="34" charset="0"/>
              </a:rPr>
              <a:t>compris:</a:t>
            </a:r>
            <a:r>
              <a:rPr lang="bg-BG" sz="1400" dirty="0" smtClean="0">
                <a:solidFill>
                  <a:srgbClr val="003D3F"/>
                </a:solidFill>
                <a:latin typeface="Arial" pitchFamily="34" charset="0"/>
                <a:cs typeface="Arial" pitchFamily="34" charset="0"/>
              </a:rPr>
              <a:t> </a:t>
            </a:r>
            <a:endParaRPr lang="bg-BG" sz="1400" dirty="0">
              <a:solidFill>
                <a:srgbClr val="003D3F"/>
              </a:solidFill>
              <a:latin typeface="Arial" pitchFamily="34" charset="0"/>
              <a:cs typeface="Arial" pitchFamily="34" charset="0"/>
            </a:endParaRPr>
          </a:p>
          <a:p>
            <a:pPr algn="just"/>
            <a:endParaRPr lang="bg-BG" sz="1100" dirty="0">
              <a:solidFill>
                <a:srgbClr val="000000"/>
              </a:solidFill>
              <a:latin typeface="Arial" panose="020B0604020202020204" pitchFamily="34" charset="0"/>
              <a:cs typeface="Arial" panose="020B0604020202020204" pitchFamily="34" charset="0"/>
            </a:endParaRPr>
          </a:p>
          <a:p>
            <a:pPr marL="171450" indent="-171450" algn="just">
              <a:lnSpc>
                <a:spcPct val="120000"/>
              </a:lnSpc>
              <a:spcBef>
                <a:spcPts val="600"/>
              </a:spcBef>
              <a:buFont typeface="Wingdings" panose="05000000000000000000" pitchFamily="2" charset="2"/>
              <a:buChar char="q"/>
            </a:pPr>
            <a:r>
              <a:rPr lang="bg-BG" sz="1400" dirty="0">
                <a:solidFill>
                  <a:srgbClr val="003D3F"/>
                </a:solidFill>
                <a:latin typeface="Arial" pitchFamily="34" charset="0"/>
                <a:cs typeface="Arial" pitchFamily="34" charset="0"/>
              </a:rPr>
              <a:t> </a:t>
            </a:r>
            <a:r>
              <a:rPr lang="fr-FR" sz="1400" dirty="0">
                <a:solidFill>
                  <a:srgbClr val="003D3F"/>
                </a:solidFill>
                <a:latin typeface="Arial" pitchFamily="34" charset="0"/>
                <a:cs typeface="Arial" pitchFamily="34" charset="0"/>
              </a:rPr>
              <a:t>Consultations et formations par rapport à l’application de la loi</a:t>
            </a:r>
            <a:r>
              <a:rPr lang="bg-BG" sz="1400" dirty="0" smtClean="0">
                <a:solidFill>
                  <a:srgbClr val="003D3F"/>
                </a:solidFill>
                <a:latin typeface="Arial" pitchFamily="34" charset="0"/>
                <a:cs typeface="Arial" pitchFamily="34" charset="0"/>
              </a:rPr>
              <a:t>;</a:t>
            </a:r>
            <a:endParaRPr lang="bg-BG" sz="500" dirty="0">
              <a:solidFill>
                <a:srgbClr val="000000"/>
              </a:solidFill>
              <a:latin typeface="Arial" panose="020B0604020202020204" pitchFamily="34" charset="0"/>
              <a:cs typeface="Arial" panose="020B0604020202020204" pitchFamily="34" charset="0"/>
            </a:endParaRPr>
          </a:p>
          <a:p>
            <a:pPr marL="171450" indent="-171450" algn="just">
              <a:lnSpc>
                <a:spcPct val="120000"/>
              </a:lnSpc>
              <a:spcBef>
                <a:spcPts val="600"/>
              </a:spcBef>
              <a:buFont typeface="Wingdings" panose="05000000000000000000" pitchFamily="2" charset="2"/>
              <a:buChar char="q"/>
            </a:pPr>
            <a:r>
              <a:rPr lang="bg-BG" sz="1400" dirty="0">
                <a:solidFill>
                  <a:srgbClr val="003D3F"/>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Exécution des fonctions d’administrateur de </a:t>
            </a:r>
            <a:r>
              <a:rPr lang="fr-FR" sz="1400" dirty="0" smtClean="0">
                <a:solidFill>
                  <a:srgbClr val="003D3F"/>
                </a:solidFill>
                <a:latin typeface="Arial" panose="020B0604020202020204" pitchFamily="34" charset="0"/>
                <a:cs typeface="Arial" panose="020B0604020202020204" pitchFamily="34" charset="0"/>
              </a:rPr>
              <a:t>signalement;</a:t>
            </a:r>
            <a:endParaRPr lang="bg-BG" sz="1400" dirty="0">
              <a:solidFill>
                <a:srgbClr val="003D3F"/>
              </a:solidFill>
              <a:latin typeface="Arial" panose="020B0604020202020204" pitchFamily="34" charset="0"/>
              <a:cs typeface="Arial" panose="020B0604020202020204" pitchFamily="34" charset="0"/>
            </a:endParaRPr>
          </a:p>
          <a:p>
            <a:pPr marL="171450" indent="-171450" algn="just">
              <a:lnSpc>
                <a:spcPct val="120000"/>
              </a:lnSpc>
              <a:spcBef>
                <a:spcPts val="600"/>
              </a:spcBef>
              <a:buFont typeface="Wingdings" panose="05000000000000000000" pitchFamily="2" charset="2"/>
              <a:buChar char="q"/>
            </a:pPr>
            <a:r>
              <a:rPr lang="bg-BG" sz="1400" dirty="0">
                <a:solidFill>
                  <a:srgbClr val="003D3F"/>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Préparation des règles et des documents internes nécessaires</a:t>
            </a:r>
            <a:r>
              <a:rPr lang="bg-BG" sz="1400" dirty="0" smtClean="0">
                <a:solidFill>
                  <a:srgbClr val="003D3F"/>
                </a:solidFill>
                <a:latin typeface="Arial" panose="020B0604020202020204" pitchFamily="34" charset="0"/>
                <a:cs typeface="Arial" panose="020B0604020202020204" pitchFamily="34" charset="0"/>
              </a:rPr>
              <a:t>;</a:t>
            </a:r>
            <a:endParaRPr lang="bg-BG" sz="1400" dirty="0">
              <a:solidFill>
                <a:srgbClr val="003D3F"/>
              </a:solidFill>
              <a:latin typeface="Arial" panose="020B0604020202020204" pitchFamily="34" charset="0"/>
              <a:cs typeface="Arial" panose="020B0604020202020204" pitchFamily="34" charset="0"/>
            </a:endParaRPr>
          </a:p>
          <a:p>
            <a:pPr marL="171450" indent="-171450" algn="just">
              <a:lnSpc>
                <a:spcPct val="120000"/>
              </a:lnSpc>
              <a:spcBef>
                <a:spcPts val="600"/>
              </a:spcBef>
              <a:buFont typeface="Wingdings" panose="05000000000000000000" pitchFamily="2" charset="2"/>
              <a:buChar char="q"/>
            </a:pPr>
            <a:r>
              <a:rPr lang="bg-BG" sz="1400" dirty="0">
                <a:solidFill>
                  <a:srgbClr val="003D3F"/>
                </a:solidFill>
                <a:latin typeface="Arial" panose="020B0604020202020204" pitchFamily="34" charset="0"/>
                <a:cs typeface="Arial" panose="020B0604020202020204" pitchFamily="34" charset="0"/>
              </a:rPr>
              <a:t> </a:t>
            </a:r>
            <a:r>
              <a:rPr lang="fr-FR" sz="1400" dirty="0">
                <a:solidFill>
                  <a:srgbClr val="003D3F"/>
                </a:solidFill>
                <a:latin typeface="Arial" panose="020B0604020202020204" pitchFamily="34" charset="0"/>
                <a:cs typeface="Arial" panose="020B0604020202020204" pitchFamily="34" charset="0"/>
              </a:rPr>
              <a:t>Mise en conformité de la documentation interne de la société avec les nouvelles exigences </a:t>
            </a:r>
            <a:r>
              <a:rPr lang="fr-FR" sz="1400" dirty="0" smtClean="0">
                <a:solidFill>
                  <a:srgbClr val="003D3F"/>
                </a:solidFill>
                <a:latin typeface="Arial" panose="020B0604020202020204" pitchFamily="34" charset="0"/>
                <a:cs typeface="Arial" panose="020B0604020202020204" pitchFamily="34" charset="0"/>
              </a:rPr>
              <a:t>régulatrices;</a:t>
            </a:r>
          </a:p>
          <a:p>
            <a:pPr algn="just">
              <a:lnSpc>
                <a:spcPct val="120000"/>
              </a:lnSpc>
              <a:spcBef>
                <a:spcPts val="600"/>
              </a:spcBef>
            </a:pPr>
            <a:r>
              <a:rPr lang="fr-FR" sz="1400" dirty="0">
                <a:solidFill>
                  <a:srgbClr val="003D3F"/>
                </a:solidFill>
                <a:latin typeface="Arial" panose="020B0604020202020204" pitchFamily="34" charset="0"/>
                <a:cs typeface="Arial" panose="020B0604020202020204" pitchFamily="34" charset="0"/>
              </a:rPr>
              <a:t>N’hésitez pas à nous contacter</a:t>
            </a:r>
            <a:r>
              <a:rPr lang="bg-BG" sz="1400" dirty="0" smtClean="0">
                <a:solidFill>
                  <a:srgbClr val="003D3F"/>
                </a:solidFill>
                <a:latin typeface="Arial" panose="020B0604020202020204" pitchFamily="34" charset="0"/>
                <a:cs typeface="Arial" panose="020B0604020202020204" pitchFamily="34" charset="0"/>
              </a:rPr>
              <a:t>. </a:t>
            </a:r>
            <a:endParaRPr lang="bg-BG" sz="1400" dirty="0">
              <a:solidFill>
                <a:srgbClr val="003D3F"/>
              </a:solidFill>
              <a:latin typeface="Arial" panose="020B0604020202020204" pitchFamily="34" charset="0"/>
              <a:cs typeface="Arial" panose="020B0604020202020204" pitchFamily="34" charset="0"/>
            </a:endParaRPr>
          </a:p>
          <a:p>
            <a:pPr marL="285750" indent="-285750" algn="just">
              <a:lnSpc>
                <a:spcPct val="120000"/>
              </a:lnSpc>
              <a:buFont typeface="Arial" panose="020B0604020202020204" pitchFamily="34" charset="0"/>
              <a:buChar char="•"/>
            </a:pPr>
            <a:endParaRPr lang="bg-BG" sz="500" dirty="0">
              <a:solidFill>
                <a:srgbClr val="A78A6A"/>
              </a:solidFill>
            </a:endParaRPr>
          </a:p>
        </p:txBody>
      </p:sp>
    </p:spTree>
    <p:extLst>
      <p:ext uri="{BB962C8B-B14F-4D97-AF65-F5344CB8AC3E}">
        <p14:creationId xmlns:p14="http://schemas.microsoft.com/office/powerpoint/2010/main" val="822681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3D3F"/>
        </a:solidFill>
        <a:ln w="6350" cmpd="sng">
          <a:solidFill>
            <a:srgbClr val="003D3F"/>
          </a:solidFill>
        </a:ln>
      </a:spPr>
      <a:bodyPr rtlCol="0" anchor="ctr"/>
      <a:lstStyle>
        <a:defPPr algn="ctr">
          <a:defRPr>
            <a:ln w="19050">
              <a:solidFill>
                <a:schemeClr val="tx1"/>
              </a:solidFill>
            </a:ln>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20837</TotalTime>
  <Words>639</Words>
  <Application>Microsoft Office PowerPoint</Application>
  <PresentationFormat>On-screen Show (4:3)</PresentationFormat>
  <Paragraphs>51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NOUVELLES OBLIGATIONS CONCERNANT LA PROTECTION DES PERSONNES DÉPOSANT DES SIGNALEMENTS OU DIVULGUANT DES INFORMATIONS SUR DES VIOLATIONS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s.nikolov</dc:creator>
  <cp:lastModifiedBy>Kiril Cankov</cp:lastModifiedBy>
  <cp:revision>719</cp:revision>
  <dcterms:created xsi:type="dcterms:W3CDTF">2015-08-19T11:03:22Z</dcterms:created>
  <dcterms:modified xsi:type="dcterms:W3CDTF">2022-11-28T13:18:03Z</dcterms:modified>
</cp:coreProperties>
</file>