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36" r:id="rId1"/>
  </p:sldMasterIdLst>
  <p:notesMasterIdLst>
    <p:notesMasterId r:id="rId16"/>
  </p:notesMasterIdLst>
  <p:handoutMasterIdLst>
    <p:handoutMasterId r:id="rId17"/>
  </p:handoutMasterIdLst>
  <p:sldIdLst>
    <p:sldId id="309" r:id="rId2"/>
    <p:sldId id="310" r:id="rId3"/>
    <p:sldId id="323" r:id="rId4"/>
    <p:sldId id="324" r:id="rId5"/>
    <p:sldId id="320" r:id="rId6"/>
    <p:sldId id="321" r:id="rId7"/>
    <p:sldId id="322" r:id="rId8"/>
    <p:sldId id="333" r:id="rId9"/>
    <p:sldId id="334" r:id="rId10"/>
    <p:sldId id="336" r:id="rId11"/>
    <p:sldId id="326" r:id="rId12"/>
    <p:sldId id="327" r:id="rId13"/>
    <p:sldId id="328" r:id="rId14"/>
    <p:sldId id="319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5382" autoAdjust="0"/>
  </p:normalViewPr>
  <p:slideViewPr>
    <p:cSldViewPr>
      <p:cViewPr>
        <p:scale>
          <a:sx n="100" d="100"/>
          <a:sy n="100" d="100"/>
        </p:scale>
        <p:origin x="-708" y="-72"/>
      </p:cViewPr>
      <p:guideLst>
        <p:guide orient="horz" pos="2160"/>
        <p:guide orient="horz" pos="572"/>
        <p:guide orient="horz" pos="436"/>
        <p:guide orient="horz" pos="3974"/>
        <p:guide orient="horz" pos="4020"/>
        <p:guide pos="1837"/>
        <p:guide pos="204"/>
        <p:guide pos="5511"/>
        <p:guide pos="703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2866A-9053-450B-8F80-467D212F9D20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30F51DF0-1461-4C5B-8154-C205530863E2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sz="12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Fund of Funds</a:t>
          </a:r>
          <a:endParaRPr lang="bg-BG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F1A39-7C02-402D-B17B-94355C9E4A14}" type="parTrans" cxnId="{72C71678-2528-4BBA-9B2D-C626661108C3}">
      <dgm:prSet/>
      <dgm:spPr/>
      <dgm:t>
        <a:bodyPr/>
        <a:lstStyle/>
        <a:p>
          <a:endParaRPr lang="bg-BG"/>
        </a:p>
      </dgm:t>
    </dgm:pt>
    <dgm:pt modelId="{B64A800A-3894-4623-A64F-D438CE4D9EA9}" type="sibTrans" cxnId="{72C71678-2528-4BBA-9B2D-C626661108C3}">
      <dgm:prSet/>
      <dgm:spPr/>
      <dgm:t>
        <a:bodyPr/>
        <a:lstStyle/>
        <a:p>
          <a:endParaRPr lang="bg-BG"/>
        </a:p>
      </dgm:t>
    </dgm:pt>
    <dgm:pt modelId="{26305296-E860-45A3-95DB-469AA53DCC08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b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Tourism Development Tool</a:t>
          </a:r>
          <a:endParaRPr lang="bg-BG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095F5-E7E7-40B9-80B3-3FDCADC29430}" type="parTrans" cxnId="{07456CE5-1A1C-480D-845C-61865B1C9823}">
      <dgm:prSet/>
      <dgm:spPr/>
      <dgm:t>
        <a:bodyPr/>
        <a:lstStyle/>
        <a:p>
          <a:endParaRPr lang="bg-BG"/>
        </a:p>
      </dgm:t>
    </dgm:pt>
    <dgm:pt modelId="{E04A0442-5492-48BB-BF46-7B4A082A2DF1}" type="sibTrans" cxnId="{07456CE5-1A1C-480D-845C-61865B1C9823}">
      <dgm:prSet/>
      <dgm:spPr/>
      <dgm:t>
        <a:bodyPr/>
        <a:lstStyle/>
        <a:p>
          <a:endParaRPr lang="bg-BG"/>
        </a:p>
      </dgm:t>
    </dgm:pt>
    <dgm:pt modelId="{16661837-888E-4DB1-BADC-8E8CBD4CF91A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UDF </a:t>
          </a:r>
          <a:r>
            <a: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Sofia Region</a:t>
          </a:r>
          <a:endParaRPr lang="bg-BG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3CA2C-D4BA-47DE-B9DC-9081D80559E7}" type="parTrans" cxnId="{932E4572-4B0B-487D-896C-2751B1D2FA44}">
      <dgm:prSet/>
      <dgm:spPr/>
      <dgm:t>
        <a:bodyPr/>
        <a:lstStyle/>
        <a:p>
          <a:endParaRPr lang="bg-BG"/>
        </a:p>
      </dgm:t>
    </dgm:pt>
    <dgm:pt modelId="{FFF9514B-35F5-40EE-9412-81C5485CAB75}" type="sibTrans" cxnId="{932E4572-4B0B-487D-896C-2751B1D2FA44}">
      <dgm:prSet/>
      <dgm:spPr/>
      <dgm:t>
        <a:bodyPr/>
        <a:lstStyle/>
        <a:p>
          <a:endParaRPr lang="bg-BG"/>
        </a:p>
      </dgm:t>
    </dgm:pt>
    <dgm:pt modelId="{7E07227E-99D8-4E08-BEBE-EC8028B67679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UDF </a:t>
          </a:r>
          <a:r>
            <a: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South Region</a:t>
          </a:r>
          <a:endParaRPr lang="bg-BG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BDEC9-9576-490B-ACEB-075DB8703422}" type="parTrans" cxnId="{5483929C-4029-49A8-A9E8-36CD672C350E}">
      <dgm:prSet/>
      <dgm:spPr/>
      <dgm:t>
        <a:bodyPr/>
        <a:lstStyle/>
        <a:p>
          <a:endParaRPr lang="bg-BG"/>
        </a:p>
      </dgm:t>
    </dgm:pt>
    <dgm:pt modelId="{8D809EA3-2C02-45FF-B7DD-078D352E8118}" type="sibTrans" cxnId="{5483929C-4029-49A8-A9E8-36CD672C350E}">
      <dgm:prSet/>
      <dgm:spPr/>
      <dgm:t>
        <a:bodyPr/>
        <a:lstStyle/>
        <a:p>
          <a:endParaRPr lang="bg-BG"/>
        </a:p>
      </dgm:t>
    </dgm:pt>
    <dgm:pt modelId="{EB9BF832-E0D6-4700-902B-2E66C4E11CB0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UDF </a:t>
          </a:r>
          <a:r>
            <a: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North Region</a:t>
          </a:r>
          <a:endParaRPr lang="bg-BG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1A854-3D14-466F-AB14-5F0019AE2692}" type="parTrans" cxnId="{21589924-9890-4F72-9413-87A8070C0852}">
      <dgm:prSet/>
      <dgm:spPr/>
      <dgm:t>
        <a:bodyPr/>
        <a:lstStyle/>
        <a:p>
          <a:endParaRPr lang="bg-BG"/>
        </a:p>
      </dgm:t>
    </dgm:pt>
    <dgm:pt modelId="{378B0671-B9BB-44D7-91D3-52B4D5D7B366}" type="sibTrans" cxnId="{21589924-9890-4F72-9413-87A8070C0852}">
      <dgm:prSet/>
      <dgm:spPr/>
      <dgm:t>
        <a:bodyPr/>
        <a:lstStyle/>
        <a:p>
          <a:endParaRPr lang="bg-BG"/>
        </a:p>
      </dgm:t>
    </dgm:pt>
    <dgm:pt modelId="{6D54D501-5B85-4AB1-84D6-213FE72BC6A7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b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Guarantee Instrument</a:t>
          </a:r>
          <a:endParaRPr lang="bg-BG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B122F-4FD6-4608-9863-AF3A6CD98E1D}" type="parTrans" cxnId="{B0D2E4B1-9850-4B1B-A899-1CB1F36865B6}">
      <dgm:prSet/>
      <dgm:spPr/>
      <dgm:t>
        <a:bodyPr/>
        <a:lstStyle/>
        <a:p>
          <a:endParaRPr lang="bg-BG"/>
        </a:p>
      </dgm:t>
    </dgm:pt>
    <dgm:pt modelId="{E1F00801-BE27-466B-BD3A-8C83F1F2E9DB}" type="sibTrans" cxnId="{B0D2E4B1-9850-4B1B-A899-1CB1F36865B6}">
      <dgm:prSet/>
      <dgm:spPr/>
      <dgm:t>
        <a:bodyPr/>
        <a:lstStyle/>
        <a:p>
          <a:endParaRPr lang="bg-BG"/>
        </a:p>
      </dgm:t>
    </dgm:pt>
    <dgm:pt modelId="{C5F0E30A-85E7-426C-8D0B-7B33B742E0F5}" type="pres">
      <dgm:prSet presAssocID="{4862866A-9053-450B-8F80-467D212F9D2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ABE86C28-395F-4B6C-A838-E90A9218CE7D}" type="pres">
      <dgm:prSet presAssocID="{30F51DF0-1461-4C5B-8154-C205530863E2}" presName="vertOne" presStyleCnt="0"/>
      <dgm:spPr/>
    </dgm:pt>
    <dgm:pt modelId="{2D9493F6-026A-4224-BCAD-35EE4543EE29}" type="pres">
      <dgm:prSet presAssocID="{30F51DF0-1461-4C5B-8154-C205530863E2}" presName="txOne" presStyleLbl="node0" presStyleIdx="0" presStyleCnt="1" custScaleY="48706" custLinFactNeighborX="604" custLinFactNeighborY="3653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91A02515-18DE-4374-9F07-9ED58445DDC4}" type="pres">
      <dgm:prSet presAssocID="{30F51DF0-1461-4C5B-8154-C205530863E2}" presName="parTransOne" presStyleCnt="0"/>
      <dgm:spPr/>
    </dgm:pt>
    <dgm:pt modelId="{8F3626DF-C932-44AF-B3EE-E8FA36EFF0E5}" type="pres">
      <dgm:prSet presAssocID="{30F51DF0-1461-4C5B-8154-C205530863E2}" presName="horzOne" presStyleCnt="0"/>
      <dgm:spPr/>
    </dgm:pt>
    <dgm:pt modelId="{E7FE914D-69F4-42B7-8CA2-838E4523BD9A}" type="pres">
      <dgm:prSet presAssocID="{26305296-E860-45A3-95DB-469AA53DCC08}" presName="vertTwo" presStyleCnt="0"/>
      <dgm:spPr/>
    </dgm:pt>
    <dgm:pt modelId="{86AA6D87-ED88-40D0-BBEA-37007082E0A3}" type="pres">
      <dgm:prSet presAssocID="{26305296-E860-45A3-95DB-469AA53DCC08}" presName="txTwo" presStyleLbl="node2" presStyleIdx="0" presStyleCnt="5" custLinFactNeighborY="517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C94EC51F-1568-4C23-AA89-27E8604B00A4}" type="pres">
      <dgm:prSet presAssocID="{26305296-E860-45A3-95DB-469AA53DCC08}" presName="horzTwo" presStyleCnt="0"/>
      <dgm:spPr/>
    </dgm:pt>
    <dgm:pt modelId="{E6B4C6AC-215F-49E3-AEDB-504AB09C9C48}" type="pres">
      <dgm:prSet presAssocID="{E04A0442-5492-48BB-BF46-7B4A082A2DF1}" presName="sibSpaceTwo" presStyleCnt="0"/>
      <dgm:spPr/>
    </dgm:pt>
    <dgm:pt modelId="{91BF45F8-D56E-42F4-8BE7-4FB07F6121E5}" type="pres">
      <dgm:prSet presAssocID="{16661837-888E-4DB1-BADC-8E8CBD4CF91A}" presName="vertTwo" presStyleCnt="0"/>
      <dgm:spPr/>
    </dgm:pt>
    <dgm:pt modelId="{6CDDC68C-707A-412D-BE55-AFDD14AE32D1}" type="pres">
      <dgm:prSet presAssocID="{16661837-888E-4DB1-BADC-8E8CBD4CF91A}" presName="txTwo" presStyleLbl="node2" presStyleIdx="1" presStyleCnt="5" custLinFactNeighborY="517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3E44DFB7-4A3C-412F-ABA8-FC479A6FF9F1}" type="pres">
      <dgm:prSet presAssocID="{16661837-888E-4DB1-BADC-8E8CBD4CF91A}" presName="horzTwo" presStyleCnt="0"/>
      <dgm:spPr/>
    </dgm:pt>
    <dgm:pt modelId="{1F3F5BDF-E356-42DB-ADD5-3C1B62F35B95}" type="pres">
      <dgm:prSet presAssocID="{FFF9514B-35F5-40EE-9412-81C5485CAB75}" presName="sibSpaceTwo" presStyleCnt="0"/>
      <dgm:spPr/>
    </dgm:pt>
    <dgm:pt modelId="{5FC7B84A-3DE5-4E0D-8389-FED4D1688A13}" type="pres">
      <dgm:prSet presAssocID="{7E07227E-99D8-4E08-BEBE-EC8028B67679}" presName="vertTwo" presStyleCnt="0"/>
      <dgm:spPr/>
    </dgm:pt>
    <dgm:pt modelId="{C52C7ACF-9CD8-4DDD-BB4B-821AC451FFE6}" type="pres">
      <dgm:prSet presAssocID="{7E07227E-99D8-4E08-BEBE-EC8028B67679}" presName="txTwo" presStyleLbl="node2" presStyleIdx="2" presStyleCnt="5" custLinFactNeighborY="517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02E5166C-E454-4E7D-8F4A-9D932CEF5158}" type="pres">
      <dgm:prSet presAssocID="{7E07227E-99D8-4E08-BEBE-EC8028B67679}" presName="horzTwo" presStyleCnt="0"/>
      <dgm:spPr/>
    </dgm:pt>
    <dgm:pt modelId="{32200A93-0622-4786-BE36-65DC1159AED3}" type="pres">
      <dgm:prSet presAssocID="{8D809EA3-2C02-45FF-B7DD-078D352E8118}" presName="sibSpaceTwo" presStyleCnt="0"/>
      <dgm:spPr/>
    </dgm:pt>
    <dgm:pt modelId="{091101CA-50A5-4D4A-B6FA-C63C33211958}" type="pres">
      <dgm:prSet presAssocID="{EB9BF832-E0D6-4700-902B-2E66C4E11CB0}" presName="vertTwo" presStyleCnt="0"/>
      <dgm:spPr/>
    </dgm:pt>
    <dgm:pt modelId="{B148D8C2-3044-440F-841A-211AFE5E3DF7}" type="pres">
      <dgm:prSet presAssocID="{EB9BF832-E0D6-4700-902B-2E66C4E11CB0}" presName="txTwo" presStyleLbl="node2" presStyleIdx="3" presStyleCnt="5" custLinFactNeighborY="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74855E30-C66F-4EB3-BC8F-94C6CE7E0C1E}" type="pres">
      <dgm:prSet presAssocID="{EB9BF832-E0D6-4700-902B-2E66C4E11CB0}" presName="horzTwo" presStyleCnt="0"/>
      <dgm:spPr/>
    </dgm:pt>
    <dgm:pt modelId="{4DE428BD-746D-4C6B-A412-683DD0340ACF}" type="pres">
      <dgm:prSet presAssocID="{378B0671-B9BB-44D7-91D3-52B4D5D7B366}" presName="sibSpaceTwo" presStyleCnt="0"/>
      <dgm:spPr/>
    </dgm:pt>
    <dgm:pt modelId="{A049B9D7-F042-4515-99CE-7F3BF8AD0B26}" type="pres">
      <dgm:prSet presAssocID="{6D54D501-5B85-4AB1-84D6-213FE72BC6A7}" presName="vertTwo" presStyleCnt="0"/>
      <dgm:spPr/>
    </dgm:pt>
    <dgm:pt modelId="{ECE13A3A-FEAF-4A3B-B8B2-4E57E797CD92}" type="pres">
      <dgm:prSet presAssocID="{6D54D501-5B85-4AB1-84D6-213FE72BC6A7}" presName="txTwo" presStyleLbl="node2" presStyleIdx="4" presStyleCnt="5" custLinFactNeighborY="517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05CF4566-34CA-40E0-AE2E-9671053EA66C}" type="pres">
      <dgm:prSet presAssocID="{6D54D501-5B85-4AB1-84D6-213FE72BC6A7}" presName="horzTwo" presStyleCnt="0"/>
      <dgm:spPr/>
    </dgm:pt>
  </dgm:ptLst>
  <dgm:cxnLst>
    <dgm:cxn modelId="{72C71678-2528-4BBA-9B2D-C626661108C3}" srcId="{4862866A-9053-450B-8F80-467D212F9D20}" destId="{30F51DF0-1461-4C5B-8154-C205530863E2}" srcOrd="0" destOrd="0" parTransId="{9B5F1A39-7C02-402D-B17B-94355C9E4A14}" sibTransId="{B64A800A-3894-4623-A64F-D438CE4D9EA9}"/>
    <dgm:cxn modelId="{B991C2DC-B488-426A-90DD-CC29C1BB0A4A}" type="presOf" srcId="{16661837-888E-4DB1-BADC-8E8CBD4CF91A}" destId="{6CDDC68C-707A-412D-BE55-AFDD14AE32D1}" srcOrd="0" destOrd="0" presId="urn:microsoft.com/office/officeart/2005/8/layout/hierarchy4"/>
    <dgm:cxn modelId="{26271AFB-98C2-4A8F-B728-2B3D91C929B2}" type="presOf" srcId="{4862866A-9053-450B-8F80-467D212F9D20}" destId="{C5F0E30A-85E7-426C-8D0B-7B33B742E0F5}" srcOrd="0" destOrd="0" presId="urn:microsoft.com/office/officeart/2005/8/layout/hierarchy4"/>
    <dgm:cxn modelId="{B0D2E4B1-9850-4B1B-A899-1CB1F36865B6}" srcId="{30F51DF0-1461-4C5B-8154-C205530863E2}" destId="{6D54D501-5B85-4AB1-84D6-213FE72BC6A7}" srcOrd="4" destOrd="0" parTransId="{8CEB122F-4FD6-4608-9863-AF3A6CD98E1D}" sibTransId="{E1F00801-BE27-466B-BD3A-8C83F1F2E9DB}"/>
    <dgm:cxn modelId="{4F6BF3BD-A1F6-454D-8EFF-978F10E0F761}" type="presOf" srcId="{EB9BF832-E0D6-4700-902B-2E66C4E11CB0}" destId="{B148D8C2-3044-440F-841A-211AFE5E3DF7}" srcOrd="0" destOrd="0" presId="urn:microsoft.com/office/officeart/2005/8/layout/hierarchy4"/>
    <dgm:cxn modelId="{932E4572-4B0B-487D-896C-2751B1D2FA44}" srcId="{30F51DF0-1461-4C5B-8154-C205530863E2}" destId="{16661837-888E-4DB1-BADC-8E8CBD4CF91A}" srcOrd="1" destOrd="0" parTransId="{9AF3CA2C-D4BA-47DE-B9DC-9081D80559E7}" sibTransId="{FFF9514B-35F5-40EE-9412-81C5485CAB75}"/>
    <dgm:cxn modelId="{5483929C-4029-49A8-A9E8-36CD672C350E}" srcId="{30F51DF0-1461-4C5B-8154-C205530863E2}" destId="{7E07227E-99D8-4E08-BEBE-EC8028B67679}" srcOrd="2" destOrd="0" parTransId="{173BDEC9-9576-490B-ACEB-075DB8703422}" sibTransId="{8D809EA3-2C02-45FF-B7DD-078D352E8118}"/>
    <dgm:cxn modelId="{07456CE5-1A1C-480D-845C-61865B1C9823}" srcId="{30F51DF0-1461-4C5B-8154-C205530863E2}" destId="{26305296-E860-45A3-95DB-469AA53DCC08}" srcOrd="0" destOrd="0" parTransId="{E1D095F5-E7E7-40B9-80B3-3FDCADC29430}" sibTransId="{E04A0442-5492-48BB-BF46-7B4A082A2DF1}"/>
    <dgm:cxn modelId="{D05BFDCB-4D35-4F7A-8A10-34B2FE358ED6}" type="presOf" srcId="{7E07227E-99D8-4E08-BEBE-EC8028B67679}" destId="{C52C7ACF-9CD8-4DDD-BB4B-821AC451FFE6}" srcOrd="0" destOrd="0" presId="urn:microsoft.com/office/officeart/2005/8/layout/hierarchy4"/>
    <dgm:cxn modelId="{0F184ACD-7D52-45CC-965D-BF4ACC8D45B5}" type="presOf" srcId="{26305296-E860-45A3-95DB-469AA53DCC08}" destId="{86AA6D87-ED88-40D0-BBEA-37007082E0A3}" srcOrd="0" destOrd="0" presId="urn:microsoft.com/office/officeart/2005/8/layout/hierarchy4"/>
    <dgm:cxn modelId="{21589924-9890-4F72-9413-87A8070C0852}" srcId="{30F51DF0-1461-4C5B-8154-C205530863E2}" destId="{EB9BF832-E0D6-4700-902B-2E66C4E11CB0}" srcOrd="3" destOrd="0" parTransId="{FB31A854-3D14-466F-AB14-5F0019AE2692}" sibTransId="{378B0671-B9BB-44D7-91D3-52B4D5D7B366}"/>
    <dgm:cxn modelId="{F5E2105A-26C3-4238-9762-49F20FF183FC}" type="presOf" srcId="{6D54D501-5B85-4AB1-84D6-213FE72BC6A7}" destId="{ECE13A3A-FEAF-4A3B-B8B2-4E57E797CD92}" srcOrd="0" destOrd="0" presId="urn:microsoft.com/office/officeart/2005/8/layout/hierarchy4"/>
    <dgm:cxn modelId="{CF72AA9E-DD30-4DE6-BE53-6DDF5A4AD87A}" type="presOf" srcId="{30F51DF0-1461-4C5B-8154-C205530863E2}" destId="{2D9493F6-026A-4224-BCAD-35EE4543EE29}" srcOrd="0" destOrd="0" presId="urn:microsoft.com/office/officeart/2005/8/layout/hierarchy4"/>
    <dgm:cxn modelId="{52AFB676-A3AD-407E-A188-67A59EE2078C}" type="presParOf" srcId="{C5F0E30A-85E7-426C-8D0B-7B33B742E0F5}" destId="{ABE86C28-395F-4B6C-A838-E90A9218CE7D}" srcOrd="0" destOrd="0" presId="urn:microsoft.com/office/officeart/2005/8/layout/hierarchy4"/>
    <dgm:cxn modelId="{908CEADC-51D8-4132-B173-AE918F961F49}" type="presParOf" srcId="{ABE86C28-395F-4B6C-A838-E90A9218CE7D}" destId="{2D9493F6-026A-4224-BCAD-35EE4543EE29}" srcOrd="0" destOrd="0" presId="urn:microsoft.com/office/officeart/2005/8/layout/hierarchy4"/>
    <dgm:cxn modelId="{89657479-DED6-4301-8A32-128F5ABC12B2}" type="presParOf" srcId="{ABE86C28-395F-4B6C-A838-E90A9218CE7D}" destId="{91A02515-18DE-4374-9F07-9ED58445DDC4}" srcOrd="1" destOrd="0" presId="urn:microsoft.com/office/officeart/2005/8/layout/hierarchy4"/>
    <dgm:cxn modelId="{C72CF632-63D2-4985-B050-75980E04D1A4}" type="presParOf" srcId="{ABE86C28-395F-4B6C-A838-E90A9218CE7D}" destId="{8F3626DF-C932-44AF-B3EE-E8FA36EFF0E5}" srcOrd="2" destOrd="0" presId="urn:microsoft.com/office/officeart/2005/8/layout/hierarchy4"/>
    <dgm:cxn modelId="{0111A015-A1D5-4097-88B5-325D387AAF8B}" type="presParOf" srcId="{8F3626DF-C932-44AF-B3EE-E8FA36EFF0E5}" destId="{E7FE914D-69F4-42B7-8CA2-838E4523BD9A}" srcOrd="0" destOrd="0" presId="urn:microsoft.com/office/officeart/2005/8/layout/hierarchy4"/>
    <dgm:cxn modelId="{3B4A5B64-5A4E-460F-825F-F1F58F47186B}" type="presParOf" srcId="{E7FE914D-69F4-42B7-8CA2-838E4523BD9A}" destId="{86AA6D87-ED88-40D0-BBEA-37007082E0A3}" srcOrd="0" destOrd="0" presId="urn:microsoft.com/office/officeart/2005/8/layout/hierarchy4"/>
    <dgm:cxn modelId="{0D2BB365-CBFA-4B34-9111-C32CD8311980}" type="presParOf" srcId="{E7FE914D-69F4-42B7-8CA2-838E4523BD9A}" destId="{C94EC51F-1568-4C23-AA89-27E8604B00A4}" srcOrd="1" destOrd="0" presId="urn:microsoft.com/office/officeart/2005/8/layout/hierarchy4"/>
    <dgm:cxn modelId="{DDE14AA2-36FA-40EF-A8CC-EAEB74081CE9}" type="presParOf" srcId="{8F3626DF-C932-44AF-B3EE-E8FA36EFF0E5}" destId="{E6B4C6AC-215F-49E3-AEDB-504AB09C9C48}" srcOrd="1" destOrd="0" presId="urn:microsoft.com/office/officeart/2005/8/layout/hierarchy4"/>
    <dgm:cxn modelId="{2A7FB600-5865-4E8E-A46C-8C49CC318C69}" type="presParOf" srcId="{8F3626DF-C932-44AF-B3EE-E8FA36EFF0E5}" destId="{91BF45F8-D56E-42F4-8BE7-4FB07F6121E5}" srcOrd="2" destOrd="0" presId="urn:microsoft.com/office/officeart/2005/8/layout/hierarchy4"/>
    <dgm:cxn modelId="{3094C941-F311-4677-883F-BD463646614C}" type="presParOf" srcId="{91BF45F8-D56E-42F4-8BE7-4FB07F6121E5}" destId="{6CDDC68C-707A-412D-BE55-AFDD14AE32D1}" srcOrd="0" destOrd="0" presId="urn:microsoft.com/office/officeart/2005/8/layout/hierarchy4"/>
    <dgm:cxn modelId="{5A78B884-A504-4D35-9B50-8C3540E79AED}" type="presParOf" srcId="{91BF45F8-D56E-42F4-8BE7-4FB07F6121E5}" destId="{3E44DFB7-4A3C-412F-ABA8-FC479A6FF9F1}" srcOrd="1" destOrd="0" presId="urn:microsoft.com/office/officeart/2005/8/layout/hierarchy4"/>
    <dgm:cxn modelId="{6CC31121-E46D-4F6A-A5F4-A9A29BD09858}" type="presParOf" srcId="{8F3626DF-C932-44AF-B3EE-E8FA36EFF0E5}" destId="{1F3F5BDF-E356-42DB-ADD5-3C1B62F35B95}" srcOrd="3" destOrd="0" presId="urn:microsoft.com/office/officeart/2005/8/layout/hierarchy4"/>
    <dgm:cxn modelId="{8F7AEA2D-CE36-4635-A99A-5FE0BB5939A1}" type="presParOf" srcId="{8F3626DF-C932-44AF-B3EE-E8FA36EFF0E5}" destId="{5FC7B84A-3DE5-4E0D-8389-FED4D1688A13}" srcOrd="4" destOrd="0" presId="urn:microsoft.com/office/officeart/2005/8/layout/hierarchy4"/>
    <dgm:cxn modelId="{AC2D43DB-6FF8-4D49-B8BE-1884341D4D02}" type="presParOf" srcId="{5FC7B84A-3DE5-4E0D-8389-FED4D1688A13}" destId="{C52C7ACF-9CD8-4DDD-BB4B-821AC451FFE6}" srcOrd="0" destOrd="0" presId="urn:microsoft.com/office/officeart/2005/8/layout/hierarchy4"/>
    <dgm:cxn modelId="{D4E8A431-2204-4CB8-8279-7FC4C13D5694}" type="presParOf" srcId="{5FC7B84A-3DE5-4E0D-8389-FED4D1688A13}" destId="{02E5166C-E454-4E7D-8F4A-9D932CEF5158}" srcOrd="1" destOrd="0" presId="urn:microsoft.com/office/officeart/2005/8/layout/hierarchy4"/>
    <dgm:cxn modelId="{A7FC8AD4-5537-4DC4-908E-25E825E7CA88}" type="presParOf" srcId="{8F3626DF-C932-44AF-B3EE-E8FA36EFF0E5}" destId="{32200A93-0622-4786-BE36-65DC1159AED3}" srcOrd="5" destOrd="0" presId="urn:microsoft.com/office/officeart/2005/8/layout/hierarchy4"/>
    <dgm:cxn modelId="{D3BCC7E3-4CBB-4A82-BD7E-BE85B667A36E}" type="presParOf" srcId="{8F3626DF-C932-44AF-B3EE-E8FA36EFF0E5}" destId="{091101CA-50A5-4D4A-B6FA-C63C33211958}" srcOrd="6" destOrd="0" presId="urn:microsoft.com/office/officeart/2005/8/layout/hierarchy4"/>
    <dgm:cxn modelId="{42ACC1D3-95B6-4B11-9D10-720D4BEB8E2A}" type="presParOf" srcId="{091101CA-50A5-4D4A-B6FA-C63C33211958}" destId="{B148D8C2-3044-440F-841A-211AFE5E3DF7}" srcOrd="0" destOrd="0" presId="urn:microsoft.com/office/officeart/2005/8/layout/hierarchy4"/>
    <dgm:cxn modelId="{AB731852-894D-464E-BA1C-21F548098BBA}" type="presParOf" srcId="{091101CA-50A5-4D4A-B6FA-C63C33211958}" destId="{74855E30-C66F-4EB3-BC8F-94C6CE7E0C1E}" srcOrd="1" destOrd="0" presId="urn:microsoft.com/office/officeart/2005/8/layout/hierarchy4"/>
    <dgm:cxn modelId="{C725AAA2-3D3A-4668-AE87-AC744358F522}" type="presParOf" srcId="{8F3626DF-C932-44AF-B3EE-E8FA36EFF0E5}" destId="{4DE428BD-746D-4C6B-A412-683DD0340ACF}" srcOrd="7" destOrd="0" presId="urn:microsoft.com/office/officeart/2005/8/layout/hierarchy4"/>
    <dgm:cxn modelId="{AC7F732A-74E6-4D27-9D47-0BF29DC3443F}" type="presParOf" srcId="{8F3626DF-C932-44AF-B3EE-E8FA36EFF0E5}" destId="{A049B9D7-F042-4515-99CE-7F3BF8AD0B26}" srcOrd="8" destOrd="0" presId="urn:microsoft.com/office/officeart/2005/8/layout/hierarchy4"/>
    <dgm:cxn modelId="{CFA9392D-E866-443C-A477-806FA5240A15}" type="presParOf" srcId="{A049B9D7-F042-4515-99CE-7F3BF8AD0B26}" destId="{ECE13A3A-FEAF-4A3B-B8B2-4E57E797CD92}" srcOrd="0" destOrd="0" presId="urn:microsoft.com/office/officeart/2005/8/layout/hierarchy4"/>
    <dgm:cxn modelId="{73575FF0-DC2F-4922-B175-504CFEBFE7BC}" type="presParOf" srcId="{A049B9D7-F042-4515-99CE-7F3BF8AD0B26}" destId="{05CF4566-34CA-40E0-AE2E-9671053EA6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493F6-026A-4224-BCAD-35EE4543EE29}">
      <dsp:nvSpPr>
        <dsp:cNvPr id="0" name=""/>
        <dsp:cNvSpPr/>
      </dsp:nvSpPr>
      <dsp:spPr>
        <a:xfrm>
          <a:off x="4507" y="72007"/>
          <a:ext cx="5610618" cy="690484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Fund of Funds</a:t>
          </a:r>
          <a:endParaRPr lang="bg-BG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7" y="72007"/>
        <a:ext cx="5610618" cy="690484"/>
      </dsp:txXfrm>
    </dsp:sp>
    <dsp:sp modelId="{86AA6D87-ED88-40D0-BBEA-37007082E0A3}">
      <dsp:nvSpPr>
        <dsp:cNvPr id="0" name=""/>
        <dsp:cNvSpPr/>
      </dsp:nvSpPr>
      <dsp:spPr>
        <a:xfrm>
          <a:off x="2253" y="886598"/>
          <a:ext cx="1051465" cy="141765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Tourism Development Tool</a:t>
          </a:r>
          <a:endParaRPr lang="bg-BG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3" y="886598"/>
        <a:ext cx="1051465" cy="1417657"/>
      </dsp:txXfrm>
    </dsp:sp>
    <dsp:sp modelId="{6CDDC68C-707A-412D-BE55-AFDD14AE32D1}">
      <dsp:nvSpPr>
        <dsp:cNvPr id="0" name=""/>
        <dsp:cNvSpPr/>
      </dsp:nvSpPr>
      <dsp:spPr>
        <a:xfrm>
          <a:off x="1142042" y="886598"/>
          <a:ext cx="1051465" cy="141765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UDF </a:t>
          </a:r>
          <a:r>
            <a:rPr lang="en-US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Sofia Region</a:t>
          </a:r>
          <a:endParaRPr lang="bg-BG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2042" y="886598"/>
        <a:ext cx="1051465" cy="1417657"/>
      </dsp:txXfrm>
    </dsp:sp>
    <dsp:sp modelId="{C52C7ACF-9CD8-4DDD-BB4B-821AC451FFE6}">
      <dsp:nvSpPr>
        <dsp:cNvPr id="0" name=""/>
        <dsp:cNvSpPr/>
      </dsp:nvSpPr>
      <dsp:spPr>
        <a:xfrm>
          <a:off x="2281830" y="886598"/>
          <a:ext cx="1051465" cy="141765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UDF </a:t>
          </a:r>
          <a:r>
            <a:rPr lang="en-US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South Region</a:t>
          </a:r>
          <a:endParaRPr lang="bg-BG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1830" y="886598"/>
        <a:ext cx="1051465" cy="1417657"/>
      </dsp:txXfrm>
    </dsp:sp>
    <dsp:sp modelId="{B148D8C2-3044-440F-841A-211AFE5E3DF7}">
      <dsp:nvSpPr>
        <dsp:cNvPr id="0" name=""/>
        <dsp:cNvSpPr/>
      </dsp:nvSpPr>
      <dsp:spPr>
        <a:xfrm>
          <a:off x="3421618" y="885270"/>
          <a:ext cx="1051465" cy="141765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UDF </a:t>
          </a:r>
          <a:r>
            <a:rPr lang="en-US" sz="1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North Region</a:t>
          </a:r>
          <a:endParaRPr lang="bg-BG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1618" y="885270"/>
        <a:ext cx="1051465" cy="1417657"/>
      </dsp:txXfrm>
    </dsp:sp>
    <dsp:sp modelId="{ECE13A3A-FEAF-4A3B-B8B2-4E57E797CD92}">
      <dsp:nvSpPr>
        <dsp:cNvPr id="0" name=""/>
        <dsp:cNvSpPr/>
      </dsp:nvSpPr>
      <dsp:spPr>
        <a:xfrm>
          <a:off x="4561407" y="886598"/>
          <a:ext cx="1051465" cy="141765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Guarantee Instrument</a:t>
          </a:r>
          <a:endParaRPr lang="bg-BG" sz="1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1407" y="886598"/>
        <a:ext cx="1051465" cy="1417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A4A88-34E8-4952-9082-7A2C6A3A6FB6}" type="datetimeFigureOut">
              <a:rPr lang="bg-BG" smtClean="0"/>
              <a:t>13.10.2016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CDB21-A3B1-4C34-B13F-0F50C2FA20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724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514B0-E935-4B45-8A2E-037F71D329C9}" type="datetimeFigureOut">
              <a:rPr lang="bg-BG" smtClean="0"/>
              <a:t>13.10.2016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FF651-BB90-4446-B300-2AC0E4A5597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53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6865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095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443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22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757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>
                <a:solidFill>
                  <a:prstClr val="black"/>
                </a:solidFill>
              </a:rPr>
              <a:pPr/>
              <a:t>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5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>
                <a:solidFill>
                  <a:prstClr val="black"/>
                </a:solidFill>
              </a:rPr>
              <a:pPr/>
              <a:t>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5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>
                <a:solidFill>
                  <a:prstClr val="black"/>
                </a:solidFill>
              </a:rPr>
              <a:pPr/>
              <a:t>7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5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811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>
                <a:solidFill>
                  <a:prstClr val="black"/>
                </a:solidFill>
              </a:rPr>
              <a:pPr/>
              <a:t>10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5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F651-BB90-4446-B300-2AC0E4A5597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015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316230" y="692150"/>
            <a:ext cx="8424863" cy="54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8" y="141301"/>
            <a:ext cx="720000" cy="4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ogo-bg-color-no-bac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54" y="109012"/>
            <a:ext cx="1368000" cy="54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229569" y="240903"/>
            <a:ext cx="619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Фонд</a:t>
            </a:r>
            <a:r>
              <a:rPr lang="bg-BG" sz="1600" b="1" baseline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мениджър на финансови инструменти в България ЕАД</a:t>
            </a:r>
            <a:endParaRPr lang="bg-BG" sz="1600" b="1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316230" y="116632"/>
            <a:ext cx="2520000" cy="57600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16230" y="692150"/>
            <a:ext cx="8424863" cy="546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4" y="174857"/>
            <a:ext cx="32072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 descr="logo-bg-color-no-back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9" y="422680"/>
            <a:ext cx="63199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304860" y="6380480"/>
            <a:ext cx="8424863" cy="54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52665" y="116632"/>
            <a:ext cx="1547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1000" b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Фонд</a:t>
            </a:r>
            <a:r>
              <a:rPr lang="bg-BG" sz="1000" b="1" baseline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мениджър на </a:t>
            </a:r>
          </a:p>
          <a:p>
            <a:pPr algn="l"/>
            <a:r>
              <a:rPr lang="bg-BG" sz="1000" b="1" baseline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финансови инструменти </a:t>
            </a:r>
            <a:br>
              <a:rPr lang="bg-BG" sz="1000" b="1" baseline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bg-BG" sz="1000" b="1" baseline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в България</a:t>
            </a:r>
            <a:endParaRPr lang="bg-BG" sz="1000" b="1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cifrance-bulgarie.org/b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bg/url?sa=i&amp;rct=j&amp;q=&amp;esrc=s&amp;source=images&amp;cd=&amp;cad=rja&amp;uact=8&amp;ved=0ahUKEwjp3snE9dLPAhWFWhoKHQ-1D-oQjRwIBw&amp;url=http://www.ptc-bg.com/%D0%BF%D1%80%D0%BE%D0%B5%D0%BA%D1%82%D0%B8/%D0%BF%D1%80%D0%BE%D0%B5%D0%BA%D1%82%D0%B8-%D0%BE%D1%82-%D0%BE%D0%B1%D1%89%D0%B5%D1%81%D1%82%D0%B2%D0%B5%D0%BD%D0%BE-%D0%B7%D0%BD%D0%B0%D1%87%D0%B5%D0%BD%D0%B8%D0%B5/%D1%80%D0%B5%D0%B3%D0%B8%D0%BE%D0%BD%D0%B0%D0%BB%D0%BD%D0%B0-%D1%81%D0%B8%D1%81%D1%82%D0%B5%D0%BC%D0%B0-%D0%B7%D0%B0-%D1%83%D0%BF%D1%80%D0%B0%D0%B2%D0%BB%D0%B5%D0%BD%D0%B8%D0%B5-%D0%BD%D0%B0-%D0%BE%D1%82%D0%BF%D0%B0%D0%B4%D1%8A%D1%86%D0%B8&amp;psig=AFQjCNFWUBZfnZp1oadEOzGxYVsvpRCz1w&amp;ust=147628101236242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bg/url?sa=i&amp;rct=j&amp;q=&amp;esrc=s&amp;source=images&amp;cd=&amp;cad=rja&amp;uact=8&amp;ved=0ahUKEwjPvbPX6cXPAhVB2hQKHf4-AmoQjRwIBw&amp;url=http://stroitelstvoimoti.com/%D0%B8%D1%81%D1%82%D0%BE%D1%80%D0%B8%D1%87%D0%B5%D1%81%D0%BA%D0%B8%D1%8F%D1%82-%D1%85%D1%8A%D0%BB%D0%BC-%D1%82%D1%80%D0%B0%D0%BF%D0%B5%D0%B7%D0%B8%D1%86%D0%B0-%D0%BF%D0%BE%D1%81%D1%80%D0%B5%D1%89/&amp;bvm=bv.134495766,d.d24&amp;psig=AFQjCNEB68vRDea0EtoAYyokr6ExmFuAig&amp;ust=1475831157160726" TargetMode="External"/><Relationship Id="rId7" Type="http://schemas.openxmlformats.org/officeDocument/2006/relationships/hyperlink" Target="http://www.google.bg/url?sa=i&amp;rct=j&amp;q=&amp;esrc=s&amp;source=images&amp;cd=&amp;cad=rja&amp;uact=8&amp;ved=0ahUKEwjjg7246cXPAhUIaRQKHe9fC0UQjRwIBw&amp;url=http://fakti.bg/bulgaria/183242-otkriha-antichnia-kompleks-serdika?page%3D1&amp;bvm=bv.134495766,d.d24&amp;psig=AFQjCNEdhLSgkixvt-gmKGfyEdI8Sk0YUg&amp;ust=1475831028832268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www.google.bg/url?sa=i&amp;rct=j&amp;q=&amp;esrc=s&amp;source=images&amp;cd=&amp;cad=rja&amp;uact=8&amp;ved=0ahUKEwjjh_Xp6sXPAhUGUBQKHe_wCtoQjRwIBw&amp;url=http://www.isofia.in/%D0%BF%D0%BE%D0%BB%D0%B5%D0%B7%D0%BD%D0%B8_%D0%BD%D0%B5%D1%89%D0%B0/269/%D1%81%D0%BF%D0%BE%D1%80%D1%82%D0%B5%D0%BD_%D0%BA%D0%BE%D0%BC%D0%BF%D0%BB%D0%B5%D0%BA%D1%81_%D0%B7%D0%BE%D0%BD%D0%B0_%D0%B1-5_-_%D1%81%D0%BF%D0%BE%D1%80%D1%82%D0%BD%D0%B0_%D1%81%D0%BE%D1%84%D0%B8%D1%8F_2000.htm&amp;psig=AFQjCNGIUmgYSFBFheuL5ZemSDdk6B6bwg&amp;ust=1475831476138419" TargetMode="External"/><Relationship Id="rId5" Type="http://schemas.openxmlformats.org/officeDocument/2006/relationships/hyperlink" Target="http://www.skyscrapercity.com/showthread.php?t=1895780&amp;page=5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dariknews.bg/view_article.php?article_id=120101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fmfib.b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60648"/>
            <a:ext cx="57606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</a:rPr>
              <a:t>Fund Manager of Financial Instruments in Bulgaria EAD</a:t>
            </a:r>
            <a:endParaRPr lang="bg-BG" sz="1600" b="1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78560"/>
            <a:ext cx="6858000" cy="990600"/>
          </a:xfrm>
        </p:spPr>
        <p:txBody>
          <a:bodyPr/>
          <a:lstStyle/>
          <a:p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EU funds for the business in Bulgaria</a:t>
            </a:r>
            <a:r>
              <a:rPr lang="bg-BG" sz="28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bg-BG" sz="28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12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14 October </a:t>
            </a:r>
            <a:r>
              <a:rPr lang="bg-BG" sz="12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2016 </a:t>
            </a:r>
            <a:endParaRPr lang="bg-BG" sz="12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Френско-българска търговска и индустриална камара (ФБТИК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093296"/>
            <a:ext cx="26384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5816" y="188640"/>
            <a:ext cx="49685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- OPE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60032" y="1268760"/>
            <a:ext cx="3888432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92500" algn="l"/>
              </a:tabLst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in relation to OPE are in two areas : Water and Waste</a:t>
            </a:r>
            <a:endParaRPr lang="bg-BG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92500" algn="l"/>
              </a:tabLst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contribute to the achievement of some of the thematic objectives under Regulation 1303/2013</a:t>
            </a: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92500" algn="l"/>
              </a:tabLst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of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prevention and risk management</a:t>
            </a: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92500" algn="l"/>
              </a:tabLst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Preserving and protecting the environment and promoting resource efficiency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1193" y="1628800"/>
            <a:ext cx="3311545" cy="2376264"/>
            <a:chOff x="422171" y="2009815"/>
            <a:chExt cx="3311545" cy="2376264"/>
          </a:xfrm>
        </p:grpSpPr>
        <p:sp>
          <p:nvSpPr>
            <p:cNvPr id="74" name="Rectangle 73"/>
            <p:cNvSpPr/>
            <p:nvPr/>
          </p:nvSpPr>
          <p:spPr>
            <a:xfrm>
              <a:off x="422171" y="2009815"/>
              <a:ext cx="3311545" cy="31215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smtClean="0">
                  <a:latin typeface="Arial" panose="020B0604020202020204" pitchFamily="34" charset="0"/>
                  <a:cs typeface="Arial" panose="020B0604020202020204" pitchFamily="34" charset="0"/>
                </a:rPr>
                <a:t>OPE 2014 - 2020</a:t>
              </a:r>
              <a:endParaRPr lang="bg-BG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45973" y="2396529"/>
              <a:ext cx="1296578" cy="3511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bg-BG" sz="1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bg-BG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bg-BG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~1.</a:t>
              </a:r>
              <a:r>
                <a:rPr lang="bg-BG" sz="1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billion euros</a:t>
              </a:r>
              <a:endParaRPr lang="bg-BG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205428" y="2396529"/>
              <a:ext cx="1273969" cy="3511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smtClean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r>
                <a:rPr lang="bg-BG" sz="10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1" smtClean="0">
                  <a:latin typeface="Arial" panose="020B0604020202020204" pitchFamily="34" charset="0"/>
                  <a:cs typeface="Arial" panose="020B0604020202020204" pitchFamily="34" charset="0"/>
                </a:rPr>
                <a:t>Waste</a:t>
              </a:r>
              <a:r>
                <a:rPr lang="bg-BG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bg-BG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lang="bg-BG" sz="1000" b="1" smtClean="0">
                  <a:latin typeface="Arial" panose="020B0604020202020204" pitchFamily="34" charset="0"/>
                  <a:cs typeface="Arial" panose="020B0604020202020204" pitchFamily="34" charset="0"/>
                </a:rPr>
                <a:t>0,3 </a:t>
              </a:r>
              <a:r>
                <a:rPr lang="en-US" sz="1000" b="1" smtClean="0">
                  <a:latin typeface="Arial" panose="020B0604020202020204" pitchFamily="34" charset="0"/>
                  <a:cs typeface="Arial" panose="020B0604020202020204" pitchFamily="34" charset="0"/>
                </a:rPr>
                <a:t>billion euros</a:t>
              </a:r>
              <a:endParaRPr lang="bg-BG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27001" y="3257454"/>
              <a:ext cx="1296578" cy="3511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bg-BG" sz="1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bg-BG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bg-BG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bg-BG" sz="1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119.6 </a:t>
              </a:r>
              <a:r>
                <a:rPr lang="en-US" sz="1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million Euros</a:t>
              </a:r>
              <a:endParaRPr lang="bg-BG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86456" y="3257454"/>
              <a:ext cx="1273969" cy="3511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smtClean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r>
                <a:rPr lang="bg-BG" sz="10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b="1" smtClean="0">
                  <a:latin typeface="Arial" panose="020B0604020202020204" pitchFamily="34" charset="0"/>
                  <a:cs typeface="Arial" panose="020B0604020202020204" pitchFamily="34" charset="0"/>
                </a:rPr>
                <a:t>Waste</a:t>
              </a:r>
              <a:r>
                <a:rPr lang="bg-BG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bg-BG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bg-BG" sz="1000" b="1" smtClean="0">
                  <a:latin typeface="Arial" panose="020B0604020202020204" pitchFamily="34" charset="0"/>
                  <a:cs typeface="Arial" panose="020B0604020202020204" pitchFamily="34" charset="0"/>
                </a:rPr>
                <a:t>26.8 </a:t>
              </a:r>
              <a:r>
                <a:rPr lang="en-US" sz="1000" b="1" smtClean="0">
                  <a:latin typeface="Arial" panose="020B0604020202020204" pitchFamily="34" charset="0"/>
                  <a:cs typeface="Arial" panose="020B0604020202020204" pitchFamily="34" charset="0"/>
                </a:rPr>
                <a:t>million Euros</a:t>
              </a:r>
              <a:endParaRPr lang="bg-BG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25943" y="2906324"/>
              <a:ext cx="2304000" cy="23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Instruments Budget</a:t>
              </a:r>
              <a:endParaRPr lang="bg-BG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22752" y="4034359"/>
              <a:ext cx="3310382" cy="351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smtClean="0">
                  <a:latin typeface="Arial" panose="020B0604020202020204" pitchFamily="34" charset="0"/>
                  <a:cs typeface="Arial" panose="020B0604020202020204" pitchFamily="34" charset="0"/>
                </a:rPr>
                <a:t>Investment Strategy</a:t>
              </a:r>
              <a:endParaRPr lang="bg-BG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ight Arrow 127"/>
            <p:cNvSpPr/>
            <p:nvPr/>
          </p:nvSpPr>
          <p:spPr>
            <a:xfrm rot="5400000">
              <a:off x="699210" y="2960390"/>
              <a:ext cx="249535" cy="9870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29" name="Right Arrow 128"/>
            <p:cNvSpPr/>
            <p:nvPr/>
          </p:nvSpPr>
          <p:spPr>
            <a:xfrm rot="5400000">
              <a:off x="3210174" y="2960390"/>
              <a:ext cx="249535" cy="9870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31" name="Right Arrow 130"/>
            <p:cNvSpPr/>
            <p:nvPr/>
          </p:nvSpPr>
          <p:spPr>
            <a:xfrm rot="5400000">
              <a:off x="718260" y="3781053"/>
              <a:ext cx="249535" cy="9870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32" name="Right Arrow 131"/>
            <p:cNvSpPr/>
            <p:nvPr/>
          </p:nvSpPr>
          <p:spPr>
            <a:xfrm rot="5400000">
              <a:off x="3229224" y="3781053"/>
              <a:ext cx="249535" cy="9870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329609" y="907331"/>
            <a:ext cx="39543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bg-BG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>
                <a:solidFill>
                  <a:srgbClr val="1F497D">
                    <a:lumMod val="50000"/>
                  </a:srgbClr>
                </a:solidFill>
              </a:rPr>
              <a:t>Management structure of the FoF in the context of OPE 2014 - 2020</a:t>
            </a:r>
            <a:endParaRPr lang="bg-BG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393844"/>
            <a:ext cx="360289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88280"/>
            <a:ext cx="2926391" cy="1927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Резултат с изображение за ново депо за отпадъци велико търново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88280"/>
            <a:ext cx="3429459" cy="1927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899592" y="6115580"/>
            <a:ext cx="1554113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Wastewater treatment plant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1"/>
          <p:cNvSpPr txBox="1">
            <a:spLocks/>
          </p:cNvSpPr>
          <p:nvPr/>
        </p:nvSpPr>
        <p:spPr>
          <a:xfrm>
            <a:off x="4860032" y="6126440"/>
            <a:ext cx="1554113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Landfill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4056747"/>
            <a:ext cx="27363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FMFIB 2016</a:t>
            </a:r>
            <a:endParaRPr lang="bg-BG" sz="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35569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>
                <a:solidFill>
                  <a:srgbClr val="1F497D">
                    <a:lumMod val="50000"/>
                  </a:srgbClr>
                </a:solidFill>
              </a:rPr>
              <a:t>Improving the business and living environment</a:t>
            </a:r>
            <a:endParaRPr lang="bg-BG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7900" y="901700"/>
            <a:ext cx="3960813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 algn="just">
              <a:spcAft>
                <a:spcPts val="12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areas and parks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spcAft>
                <a:spcPts val="12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infrastructure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spcAft>
                <a:spcPts val="12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for the urban population as well as their visitors, guests and tourists</a:t>
            </a:r>
          </a:p>
          <a:p>
            <a:pPr marL="177800" indent="-177800" algn="just">
              <a:spcAft>
                <a:spcPts val="12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mobility and public </a:t>
            </a: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spcAft>
                <a:spcPts val="12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construction of new bike lanes</a:t>
            </a:r>
          </a:p>
          <a:p>
            <a:pPr marL="177800" indent="-177800" algn="just">
              <a:spcAft>
                <a:spcPts val="12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Waste-water treatment plants and landfills</a:t>
            </a:r>
            <a:endParaRPr lang="ru-RU" sz="1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spcAft>
                <a:spcPts val="12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projects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tech parks, research labs, start-ups, patents and others)</a:t>
            </a:r>
          </a:p>
          <a:p>
            <a:pPr marL="177800" indent="-177800" algn="just">
              <a:spcAft>
                <a:spcPts val="12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 Financing</a:t>
            </a:r>
          </a:p>
          <a:p>
            <a:pPr marL="177800" indent="-177800" algn="just">
              <a:spcAft>
                <a:spcPts val="12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Microfinancing</a:t>
            </a:r>
            <a:endParaRPr lang="ru-RU" sz="1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80975" algn="just">
              <a:spcAft>
                <a:spcPts val="1200"/>
              </a:spcAft>
              <a:buFont typeface="+mj-lt"/>
              <a:buAutoNum type="arabicParenR"/>
            </a:pPr>
            <a:endParaRPr lang="ru-RU" sz="120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15816" y="212193"/>
            <a:ext cx="4608439" cy="36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FMFIB for the business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528" y="3960544"/>
            <a:ext cx="27363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FMFIB 2016</a:t>
            </a:r>
            <a:endParaRPr lang="bg-BG" sz="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2093" y="1572515"/>
            <a:ext cx="3924080" cy="2988288"/>
            <a:chOff x="229803" y="2096808"/>
            <a:chExt cx="3924080" cy="2988288"/>
          </a:xfrm>
        </p:grpSpPr>
        <p:sp>
          <p:nvSpPr>
            <p:cNvPr id="42" name="Rectangle 41"/>
            <p:cNvSpPr/>
            <p:nvPr/>
          </p:nvSpPr>
          <p:spPr>
            <a:xfrm>
              <a:off x="1335193" y="2819109"/>
              <a:ext cx="1498333" cy="5355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bg-BG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29803" y="2744857"/>
              <a:ext cx="3924080" cy="2340239"/>
              <a:chOff x="229803" y="1412665"/>
              <a:chExt cx="3924080" cy="2340239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544360" y="1556704"/>
                <a:ext cx="1080000" cy="396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FMFIB</a:t>
                </a:r>
                <a:endParaRPr lang="bg-BG" sz="9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544359" y="2366823"/>
                <a:ext cx="1080000" cy="39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PROJECTS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73883" y="2366821"/>
                <a:ext cx="1080000" cy="39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Public and private investors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544359" y="2882580"/>
                <a:ext cx="1080001" cy="39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BUSINESS</a:t>
                </a:r>
                <a:endParaRPr lang="bg-BG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41560" y="2367592"/>
                <a:ext cx="979057" cy="39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>
                    <a:latin typeface="Arial" panose="020B0604020202020204" pitchFamily="34" charset="0"/>
                    <a:cs typeface="Arial" panose="020B0604020202020204" pitchFamily="34" charset="0"/>
                  </a:rPr>
                  <a:t>RURAL DEVELOPMENT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29803" y="1887882"/>
                <a:ext cx="979057" cy="39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>
                    <a:latin typeface="Arial" panose="020B0604020202020204" pitchFamily="34" charset="0"/>
                    <a:cs typeface="Arial" panose="020B0604020202020204" pitchFamily="34" charset="0"/>
                  </a:rPr>
                  <a:t>INNOVATION</a:t>
                </a:r>
                <a:endParaRPr lang="bg-BG" sz="9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41560" y="2864556"/>
                <a:ext cx="979057" cy="39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>
                    <a:latin typeface="Arial" panose="020B0604020202020204" pitchFamily="34" charset="0"/>
                    <a:cs typeface="Arial" panose="020B0604020202020204" pitchFamily="34" charset="0"/>
                  </a:rPr>
                  <a:t>WASTE AND WATER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41560" y="3356904"/>
                <a:ext cx="979057" cy="39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OTHER PROJECTS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41560" y="1412665"/>
                <a:ext cx="979057" cy="39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CITIES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44359" y="3346932"/>
                <a:ext cx="1080001" cy="39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LIVING ENVIRONMENT</a:t>
                </a:r>
                <a:endParaRPr lang="bg-BG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1335193" y="2096808"/>
              <a:ext cx="1498332" cy="354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European Funding</a:t>
              </a:r>
              <a:endParaRPr lang="bg-BG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Right Arrow 77"/>
          <p:cNvSpPr/>
          <p:nvPr/>
        </p:nvSpPr>
        <p:spPr>
          <a:xfrm rot="5400000">
            <a:off x="2087744" y="2032512"/>
            <a:ext cx="216000" cy="144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80" name="Straight Arrow Connector 79"/>
          <p:cNvCxnSpPr>
            <a:stCxn id="64" idx="1"/>
            <a:endCxn id="61" idx="3"/>
          </p:cNvCxnSpPr>
          <p:nvPr/>
        </p:nvCxnSpPr>
        <p:spPr>
          <a:xfrm flipH="1">
            <a:off x="2706649" y="3372720"/>
            <a:ext cx="4495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ght Arrow 92"/>
          <p:cNvSpPr/>
          <p:nvPr/>
        </p:nvSpPr>
        <p:spPr>
          <a:xfrm rot="5400000">
            <a:off x="2087744" y="2913504"/>
            <a:ext cx="216000" cy="144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2" name="Up Arrow 91"/>
          <p:cNvSpPr/>
          <p:nvPr/>
        </p:nvSpPr>
        <p:spPr>
          <a:xfrm>
            <a:off x="2728324" y="3718387"/>
            <a:ext cx="179968" cy="2880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TextBox 24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sp>
        <p:nvSpPr>
          <p:cNvPr id="26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stCxn id="64" idx="1"/>
            <a:endCxn id="42" idx="3"/>
          </p:cNvCxnSpPr>
          <p:nvPr/>
        </p:nvCxnSpPr>
        <p:spPr>
          <a:xfrm rot="10800000">
            <a:off x="2915817" y="2562604"/>
            <a:ext cx="240357" cy="8101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 rot="16200000">
            <a:off x="184382" y="3331775"/>
            <a:ext cx="2340239" cy="457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bg-BG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1403648" y="3310625"/>
            <a:ext cx="209166" cy="14401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4" name="Up Arrow 73"/>
          <p:cNvSpPr/>
          <p:nvPr/>
        </p:nvSpPr>
        <p:spPr>
          <a:xfrm>
            <a:off x="2728324" y="4200763"/>
            <a:ext cx="179968" cy="2880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7" name="TextBox 76"/>
          <p:cNvSpPr txBox="1"/>
          <p:nvPr/>
        </p:nvSpPr>
        <p:spPr>
          <a:xfrm>
            <a:off x="309299" y="4704819"/>
            <a:ext cx="27363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FMFIB 2016</a:t>
            </a:r>
            <a:endParaRPr lang="bg-BG" sz="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393844"/>
            <a:ext cx="360289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393844"/>
            <a:ext cx="360289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12193"/>
            <a:ext cx="4608439" cy="36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of success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908720"/>
            <a:ext cx="5616624" cy="4909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of financial instruments will contribute to achieving the objectives of </a:t>
            </a: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Operational Programmes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FMFIB interests are consistent with the agreed EU indicators </a:t>
            </a: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system for monitoring the effects of financial </a:t>
            </a: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indicators that will be monitored in the implementation process are: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CO2 emmission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length of new or improved public transport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households passed in a higher class of energy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or rehabilitated undeveloped space in urban areas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Renovated public and commercial buildings in urban areas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tourist arrivals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cultural heritage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marL="541338" lvl="1" indent="-274638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 descr="Резултат с изображение за трапезица велико търново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5184"/>
            <a:ext cx="2591966" cy="1219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тат с изображение за заводи българия европейски програми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46" y="3949082"/>
            <a:ext cx="1647170" cy="10945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Резултат с изображение за сердика софия култура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8" y="2987809"/>
            <a:ext cx="1767819" cy="11612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тат с изображение за tramvai sofi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66" y="1916832"/>
            <a:ext cx="1675450" cy="11160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Резултат с изображение за спортен комплекс възраждане софия зона б 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908051"/>
            <a:ext cx="1748157" cy="11625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sp>
        <p:nvSpPr>
          <p:cNvPr id="18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175" y="6393844"/>
            <a:ext cx="432297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12193"/>
            <a:ext cx="46084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857856"/>
            <a:ext cx="6336704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operation of FMFIB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manager of the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of Funds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factor of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important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Furthermore, the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that the FMFIB is starting with include: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Structuring of specific financial instruments and testing them on the financial markets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financial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intermediaries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rot="16200000">
            <a:off x="5004522" y="837186"/>
            <a:ext cx="2879372" cy="6048671"/>
            <a:chOff x="540500" y="980728"/>
            <a:chExt cx="2879372" cy="6084457"/>
          </a:xfrm>
        </p:grpSpPr>
        <p:sp>
          <p:nvSpPr>
            <p:cNvPr id="9" name="TextBox 8"/>
            <p:cNvSpPr txBox="1"/>
            <p:nvPr/>
          </p:nvSpPr>
          <p:spPr>
            <a:xfrm>
              <a:off x="1134015" y="980728"/>
              <a:ext cx="1522928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Приключване структурирането на екипа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8640" y="1810917"/>
              <a:ext cx="1911109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Сертифициране от страна </a:t>
              </a: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ОСЕС</a:t>
              </a:r>
            </a:p>
            <a:p>
              <a:pPr marL="541338" lvl="1" indent="-274638" algn="ctr">
                <a:spcBef>
                  <a:spcPts val="60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540500" y="2420890"/>
              <a:ext cx="2741052" cy="2196245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8642" y="2559570"/>
              <a:ext cx="1911109" cy="727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Finalizing negotiations with MA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41338" lvl="1" indent="-274638" algn="ctr">
                <a:spcBef>
                  <a:spcPts val="60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540500" y="3176973"/>
              <a:ext cx="2741052" cy="2196245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8642" y="3279592"/>
              <a:ext cx="1911109" cy="944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Continuing the 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 with MINFIN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41338" lvl="1" indent="-274638" algn="ctr">
                <a:spcBef>
                  <a:spcPts val="60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540500" y="4005066"/>
              <a:ext cx="2741052" cy="2196245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3734" y="4180040"/>
              <a:ext cx="1911109" cy="727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Structuring of financial instruments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41338" lvl="1" indent="-274638" algn="ctr">
                <a:spcBef>
                  <a:spcPts val="60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540500" y="4797154"/>
              <a:ext cx="2741052" cy="2196245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33866" y="4898313"/>
              <a:ext cx="1911109" cy="727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Selection of financial intermediaries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41338" lvl="1" indent="-274638" algn="ctr">
                <a:spcBef>
                  <a:spcPts val="600"/>
                </a:spcBef>
                <a:spcAft>
                  <a:spcPts val="600"/>
                </a:spcAft>
                <a:buFont typeface="Courier New" panose="02070309020205020404" pitchFamily="49" charset="0"/>
                <a:buChar char="o"/>
              </a:pP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5576" y="5445004"/>
              <a:ext cx="2664296" cy="1620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pic>
        <p:nvPicPr>
          <p:cNvPr id="25" name="Picture 2" descr="http://4.bp.blogspot.com/-WNobZlX4GnY/Ue_00kfv0ZI/AAAAAAAABFE/_2-9WrAgOtQ/s1600/europe+flagg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2223"/>
            <a:ext cx="4633624" cy="333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47864" y="1772816"/>
            <a:ext cx="2704728" cy="9906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Thank you !</a:t>
            </a:r>
            <a:endParaRPr lang="bg-BG" sz="1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6238" y="3546301"/>
            <a:ext cx="5760218" cy="167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bg-BG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30-32,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Gen. E.I.Totleben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bg-BG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blvd</a:t>
            </a:r>
            <a:endParaRPr lang="en-US" sz="1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Sofia,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  <a:r>
              <a:rPr lang="bg-BG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+359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2 801 40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E-mail: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office@fmfib.bg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www.fmfib.bg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52400"/>
            <a:ext cx="5915000" cy="5402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  <a:endParaRPr lang="bg-BG" sz="18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"/>
          </p:nvPr>
        </p:nvSpPr>
        <p:spPr>
          <a:xfrm>
            <a:off x="2699792" y="902325"/>
            <a:ext cx="5698976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Partners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Fund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(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FoF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–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and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of Funds – An overview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overview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OPIC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co-financing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OPIC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overview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OPRG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overview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OPHRD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overview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OPE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FMFIB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business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of success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393844"/>
            <a:ext cx="288281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393844"/>
            <a:ext cx="288281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5" y="212193"/>
            <a:ext cx="5822427" cy="36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Funds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0242" y="1188221"/>
            <a:ext cx="7668000" cy="679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identified at European Union level of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mobilizing public and private resources to achieve the strategic objectives of the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242" y="2130919"/>
            <a:ext cx="7668000" cy="679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ncreased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use of financial instruments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ESIF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various areas and policies for the period 2014 - 2020 in the EU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0242" y="3073617"/>
            <a:ext cx="7668000" cy="7190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bility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upgrade the accumulated experience in Bulgaria during the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programming period 2007 - 2013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242" y="4016315"/>
            <a:ext cx="7668000" cy="7190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need to build national expertise on an international level in the management of these innovative financial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solutions*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0242" y="4959012"/>
            <a:ext cx="7668000" cy="7190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p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otential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increase significantly the efficiency and scope of available European funds,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quality of the economic environment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0242" y="5678046"/>
            <a:ext cx="7668000" cy="59252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The operational structure, key processes and documentation of the Fund of Funds operations have been developed with the with collaboration of EIB, EBRD and the World Bank.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393844"/>
            <a:ext cx="288281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188640"/>
            <a:ext cx="57379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framework and achievements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6670" y="2155716"/>
            <a:ext cx="1368152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Managing authority</a:t>
            </a:r>
            <a:endParaRPr lang="bg-BG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3086" y="3171722"/>
            <a:ext cx="1368152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Fund of funds</a:t>
            </a:r>
            <a:endParaRPr lang="bg-BG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6670" y="5229200"/>
            <a:ext cx="1368152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Final recipients</a:t>
            </a:r>
            <a:endParaRPr lang="bg-BG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5544" y="4187180"/>
            <a:ext cx="1368152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Financial Intermediaries</a:t>
            </a:r>
            <a:endParaRPr lang="bg-BG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5672042" y="2873700"/>
            <a:ext cx="216000" cy="216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ight Arrow 10"/>
          <p:cNvSpPr/>
          <p:nvPr/>
        </p:nvSpPr>
        <p:spPr>
          <a:xfrm rot="5400000">
            <a:off x="5672042" y="3894956"/>
            <a:ext cx="216000" cy="216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ight Arrow 11"/>
          <p:cNvSpPr/>
          <p:nvPr/>
        </p:nvSpPr>
        <p:spPr>
          <a:xfrm rot="5400000">
            <a:off x="5672042" y="4899640"/>
            <a:ext cx="216000" cy="216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ight Arrow 12"/>
          <p:cNvSpPr/>
          <p:nvPr/>
        </p:nvSpPr>
        <p:spPr>
          <a:xfrm rot="5400000">
            <a:off x="5647017" y="3882860"/>
            <a:ext cx="2234320" cy="216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ight Arrow 13"/>
          <p:cNvSpPr/>
          <p:nvPr/>
        </p:nvSpPr>
        <p:spPr>
          <a:xfrm rot="16200000">
            <a:off x="5955301" y="4899640"/>
            <a:ext cx="216000" cy="216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ight Arrow 14"/>
          <p:cNvSpPr/>
          <p:nvPr/>
        </p:nvSpPr>
        <p:spPr>
          <a:xfrm rot="16200000">
            <a:off x="5955301" y="3894956"/>
            <a:ext cx="216000" cy="216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Rectangle 17"/>
          <p:cNvSpPr/>
          <p:nvPr/>
        </p:nvSpPr>
        <p:spPr>
          <a:xfrm>
            <a:off x="7230384" y="2462416"/>
            <a:ext cx="1584214" cy="398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endParaRPr lang="bg-BG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Disposable by definition</a:t>
            </a:r>
            <a:endParaRPr lang="bg-BG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ent Arrow 21"/>
          <p:cNvSpPr/>
          <p:nvPr/>
        </p:nvSpPr>
        <p:spPr>
          <a:xfrm rot="10800000">
            <a:off x="7111383" y="2966472"/>
            <a:ext cx="396000" cy="367386"/>
          </a:xfrm>
          <a:prstGeom prst="bentArrow">
            <a:avLst>
              <a:gd name="adj1" fmla="val 12555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  <a:ln w="63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8652" y="5350742"/>
            <a:ext cx="1777554" cy="4240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</a:t>
            </a:r>
            <a:endParaRPr lang="bg-BG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revolving</a:t>
            </a:r>
            <a:endParaRPr lang="bg-BG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ent Arrow 23"/>
          <p:cNvSpPr/>
          <p:nvPr/>
        </p:nvSpPr>
        <p:spPr>
          <a:xfrm>
            <a:off x="5088206" y="4931947"/>
            <a:ext cx="396000" cy="367386"/>
          </a:xfrm>
          <a:prstGeom prst="bentArrow">
            <a:avLst>
              <a:gd name="adj1" fmla="val 12555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  <a:ln w="6350" cap="rnd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2653" y="877570"/>
            <a:ext cx="66127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(FIs)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funds into financial products such as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and others</a:t>
            </a:r>
            <a:endParaRPr lang="bg-BG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029" y="1412776"/>
            <a:ext cx="51779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 support economically viable projects that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objectives of the operational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bg-BG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850" y="2699618"/>
            <a:ext cx="3528070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Achievements  due to the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FIs</a:t>
            </a:r>
            <a:r>
              <a:rPr lang="bg-BG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Mobilizing private resources through leverage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in achieving the objectives of different types of measures, such as grants, financing, technical assistance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Stimulation of the final recipients seeking to increase their efficiency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Overcoming the risk of dependence on grants</a:t>
            </a:r>
            <a:endParaRPr lang="bg-BG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1940272"/>
            <a:ext cx="51779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investee targets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efficiently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mechanisms of partnership between the public and private sectors</a:t>
            </a:r>
            <a:endParaRPr lang="bg-BG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sp>
        <p:nvSpPr>
          <p:cNvPr id="30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1880" y="5979477"/>
            <a:ext cx="27363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FMFIB 2016</a:t>
            </a:r>
            <a:endParaRPr lang="bg-BG" sz="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5816" y="212193"/>
            <a:ext cx="46084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overview</a:t>
            </a:r>
            <a:endParaRPr lang="bg-B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901700"/>
            <a:ext cx="3888682" cy="4909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 algn="just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 with MC Ordinance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of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establishment of a state-owned entity: </a:t>
            </a:r>
            <a:r>
              <a:rPr lang="en-US" sz="1400" i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Manager for Financial Instruments in Bulgaria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EAD with scope - FI management</a:t>
            </a:r>
            <a:endParaRPr lang="bg-BG" sz="14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Operates in accordance with the Common Provisions Regulation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1303/ 2013,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on ESI Funds Management and Public Procurement Act, for ensuring efficient and effective FI management</a:t>
            </a:r>
            <a:endParaRPr lang="ru-RU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Two-tier management structure</a:t>
            </a:r>
            <a:r>
              <a:rPr lang="bg-BG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Supervisory Board</a:t>
            </a:r>
            <a:r>
              <a:rPr lang="bg-BG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Management Board</a:t>
            </a:r>
            <a:endParaRPr lang="bg-BG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implementing FI through a </a:t>
            </a:r>
            <a:r>
              <a:rPr lang="en-US" sz="14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FoF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OP’s specific objectives would be achieved,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same time providing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to final recipients through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mobilising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private sector funds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budget of EUR 606.3 mln within a Fund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FMFIB;</a:t>
            </a:r>
            <a:endParaRPr lang="en-US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specific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entrusted to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Intermediaries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and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overseen by FMFIB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609" y="907331"/>
            <a:ext cx="41617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</a:t>
            </a:r>
            <a:r>
              <a:rPr lang="en-US" sz="1400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through </a:t>
            </a:r>
            <a:r>
              <a:rPr lang="en-US" sz="1400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dirty="0" err="1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FoF</a:t>
            </a:r>
            <a:r>
              <a:rPr lang="en-US" sz="1400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management </a:t>
            </a:r>
            <a:r>
              <a:rPr lang="en-US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bg-BG" sz="14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23849" y="1347123"/>
            <a:ext cx="4376539" cy="4338499"/>
            <a:chOff x="285388" y="1034717"/>
            <a:chExt cx="4474796" cy="4338499"/>
          </a:xfrm>
        </p:grpSpPr>
        <p:sp>
          <p:nvSpPr>
            <p:cNvPr id="45" name="Rectangle 44"/>
            <p:cNvSpPr/>
            <p:nvPr/>
          </p:nvSpPr>
          <p:spPr>
            <a:xfrm>
              <a:off x="289244" y="2592687"/>
              <a:ext cx="4457305" cy="5355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bg-BG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5388" y="1196752"/>
              <a:ext cx="3373446" cy="8886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bg-BG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85388" y="1034717"/>
              <a:ext cx="4435943" cy="4338499"/>
              <a:chOff x="285388" y="-297475"/>
              <a:chExt cx="4435943" cy="4338499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323528" y="1340768"/>
                <a:ext cx="1080000" cy="396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OPIC</a:t>
                </a:r>
                <a:r>
                  <a:rPr lang="bg-BG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bg-BG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EUR </a:t>
                </a:r>
                <a:r>
                  <a:rPr lang="bg-BG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235.0 </a:t>
                </a:r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mln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429462" y="1340768"/>
                <a:ext cx="1080000" cy="396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OPRG</a:t>
                </a:r>
                <a:endParaRPr lang="bg-BG" sz="9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EUR </a:t>
                </a:r>
                <a:r>
                  <a:rPr lang="bg-BG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189.1 </a:t>
                </a:r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mln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35396" y="1340768"/>
                <a:ext cx="1080000" cy="396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OPHRD</a:t>
                </a:r>
                <a:endParaRPr lang="bg-BG" sz="9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9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EUR 3</a:t>
                </a:r>
                <a:r>
                  <a:rPr lang="bg-BG" sz="9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5.8 </a:t>
                </a:r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mln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641331" y="1340768"/>
                <a:ext cx="1080000" cy="396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OPE</a:t>
                </a:r>
                <a:endParaRPr lang="bg-BG" sz="9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EUR </a:t>
                </a:r>
                <a:r>
                  <a:rPr lang="bg-BG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146.4 </a:t>
                </a:r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mln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995396" y="1988840"/>
                <a:ext cx="1080000" cy="39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Fund of funds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377537" y="1991020"/>
                <a:ext cx="1080000" cy="39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FMFIB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95396" y="2816976"/>
                <a:ext cx="1080000" cy="396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Financial instrument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381732" y="2816976"/>
                <a:ext cx="1080000" cy="39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Financial intermediaries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51178" y="1988840"/>
                <a:ext cx="1080000" cy="396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Private investors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011797" y="3645024"/>
                <a:ext cx="1044000" cy="39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Final recipients</a:t>
                </a:r>
                <a:endParaRPr lang="bg-BG" sz="9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2" name="Elbow Connector 91"/>
              <p:cNvCxnSpPr>
                <a:stCxn id="82" idx="2"/>
                <a:endCxn id="86" idx="0"/>
              </p:cNvCxnSpPr>
              <p:nvPr/>
            </p:nvCxnSpPr>
            <p:spPr>
              <a:xfrm rot="16200000" flipH="1">
                <a:off x="1573426" y="1026870"/>
                <a:ext cx="252072" cy="1671868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Elbow Connector 92"/>
              <p:cNvCxnSpPr>
                <a:stCxn id="83" idx="2"/>
                <a:endCxn id="86" idx="0"/>
              </p:cNvCxnSpPr>
              <p:nvPr/>
            </p:nvCxnSpPr>
            <p:spPr>
              <a:xfrm rot="16200000" flipH="1">
                <a:off x="2126393" y="1579837"/>
                <a:ext cx="252072" cy="56593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93"/>
              <p:cNvCxnSpPr>
                <a:stCxn id="84" idx="2"/>
                <a:endCxn id="86" idx="0"/>
              </p:cNvCxnSpPr>
              <p:nvPr/>
            </p:nvCxnSpPr>
            <p:spPr>
              <a:xfrm rot="5400000">
                <a:off x="2679360" y="1592804"/>
                <a:ext cx="252072" cy="540000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Elbow Connector 94"/>
              <p:cNvCxnSpPr>
                <a:stCxn id="85" idx="2"/>
                <a:endCxn id="86" idx="0"/>
              </p:cNvCxnSpPr>
              <p:nvPr/>
            </p:nvCxnSpPr>
            <p:spPr>
              <a:xfrm rot="5400000">
                <a:off x="3232328" y="1039837"/>
                <a:ext cx="252072" cy="1645935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ight Arrow 95"/>
              <p:cNvSpPr/>
              <p:nvPr/>
            </p:nvSpPr>
            <p:spPr>
              <a:xfrm rot="10800000">
                <a:off x="3100318" y="2117020"/>
                <a:ext cx="216000" cy="144000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cxnSp>
            <p:nvCxnSpPr>
              <p:cNvPr id="97" name="Elbow Connector 96"/>
              <p:cNvCxnSpPr>
                <a:stCxn id="86" idx="2"/>
                <a:endCxn id="88" idx="0"/>
              </p:cNvCxnSpPr>
              <p:nvPr/>
            </p:nvCxnSpPr>
            <p:spPr>
              <a:xfrm rot="5400000">
                <a:off x="2319328" y="2600908"/>
                <a:ext cx="432136" cy="12700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/>
              <p:cNvSpPr/>
              <p:nvPr/>
            </p:nvSpPr>
            <p:spPr>
              <a:xfrm>
                <a:off x="2257201" y="2446289"/>
                <a:ext cx="658615" cy="25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 contribution</a:t>
                </a:r>
                <a:endParaRPr lang="bg-BG" sz="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ight Arrow 98"/>
              <p:cNvSpPr/>
              <p:nvPr/>
            </p:nvSpPr>
            <p:spPr>
              <a:xfrm rot="10800000">
                <a:off x="3108122" y="2942976"/>
                <a:ext cx="216000" cy="144000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cxnSp>
            <p:nvCxnSpPr>
              <p:cNvPr id="100" name="Elbow Connector 99"/>
              <p:cNvCxnSpPr>
                <a:stCxn id="90" idx="2"/>
                <a:endCxn id="88" idx="1"/>
              </p:cNvCxnSpPr>
              <p:nvPr/>
            </p:nvCxnSpPr>
            <p:spPr>
              <a:xfrm rot="16200000" flipH="1">
                <a:off x="1278219" y="2297799"/>
                <a:ext cx="630136" cy="804218"/>
              </a:xfrm>
              <a:prstGeom prst="bentConnector2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791640" y="2888976"/>
                <a:ext cx="828032" cy="25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Private funding</a:t>
                </a:r>
                <a:endParaRPr lang="bg-BG" sz="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2" name="Elbow Connector 101"/>
              <p:cNvCxnSpPr>
                <a:stCxn id="88" idx="2"/>
                <a:endCxn id="91" idx="0"/>
              </p:cNvCxnSpPr>
              <p:nvPr/>
            </p:nvCxnSpPr>
            <p:spPr>
              <a:xfrm rot="5400000">
                <a:off x="2318573" y="3428201"/>
                <a:ext cx="432048" cy="1599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/>
              <p:nvPr/>
            </p:nvSpPr>
            <p:spPr>
              <a:xfrm>
                <a:off x="2263827" y="3276517"/>
                <a:ext cx="540000" cy="25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unds</a:t>
                </a:r>
                <a:endParaRPr lang="bg-BG" sz="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Right Arrow 103"/>
              <p:cNvSpPr/>
              <p:nvPr/>
            </p:nvSpPr>
            <p:spPr>
              <a:xfrm rot="5400000">
                <a:off x="3773600" y="2517223"/>
                <a:ext cx="216000" cy="144000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85388" y="-297475"/>
                <a:ext cx="3373446" cy="1620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accent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ESIF</a:t>
                </a:r>
                <a:endParaRPr lang="bg-BG" sz="9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15061" y="1229470"/>
              <a:ext cx="3316789" cy="828048"/>
              <a:chOff x="827584" y="1160792"/>
              <a:chExt cx="3316789" cy="828048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836051" y="1160792"/>
                <a:ext cx="1080000" cy="3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ERDF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47829" y="1160792"/>
                <a:ext cx="1080000" cy="3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064373" y="1160792"/>
                <a:ext cx="1080000" cy="396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EAFRD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056095" y="1592840"/>
                <a:ext cx="1080000" cy="396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EFMAF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827584" y="1592840"/>
                <a:ext cx="1080000" cy="3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ESF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39362" y="1592840"/>
                <a:ext cx="1080000" cy="3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ESF</a:t>
                </a:r>
                <a:r>
                  <a:rPr lang="ru-RU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en-US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YEI</a:t>
                </a:r>
                <a:endParaRPr lang="bg-BG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7" name="Elbow Connector 56"/>
            <p:cNvCxnSpPr>
              <a:stCxn id="49" idx="2"/>
              <a:endCxn id="45" idx="0"/>
            </p:cNvCxnSpPr>
            <p:nvPr/>
          </p:nvCxnSpPr>
          <p:spPr>
            <a:xfrm rot="16200000" flipH="1">
              <a:off x="1991344" y="2066133"/>
              <a:ext cx="507321" cy="54578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680184" y="1670590"/>
              <a:ext cx="1080000" cy="396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Budget</a:t>
              </a:r>
              <a:endParaRPr lang="bg-BG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Elbow Connector 65"/>
            <p:cNvCxnSpPr>
              <a:stCxn id="59" idx="2"/>
              <a:endCxn id="45" idx="0"/>
            </p:cNvCxnSpPr>
            <p:nvPr/>
          </p:nvCxnSpPr>
          <p:spPr>
            <a:xfrm rot="5400000">
              <a:off x="3105993" y="1478495"/>
              <a:ext cx="526097" cy="1702287"/>
            </a:xfrm>
            <a:prstGeom prst="bentConnector3">
              <a:avLst>
                <a:gd name="adj1" fmla="val 52897"/>
              </a:avLst>
            </a:prstGeom>
            <a:ln w="127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1556131" y="2198981"/>
              <a:ext cx="828032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European funding</a:t>
              </a:r>
              <a:endParaRPr lang="bg-BG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07509" y="2204864"/>
              <a:ext cx="828032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co-financing</a:t>
              </a:r>
              <a:endParaRPr lang="bg-BG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sp>
        <p:nvSpPr>
          <p:cNvPr id="47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2870" y="5722937"/>
            <a:ext cx="27363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FMFIB 2016</a:t>
            </a:r>
            <a:endParaRPr lang="bg-BG" sz="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393844"/>
            <a:ext cx="288281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21" y="907331"/>
            <a:ext cx="61145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1F497D">
                    <a:lumMod val="50000"/>
                  </a:srgbClr>
                </a:solidFill>
              </a:rPr>
              <a:t>Financial instruments framework</a:t>
            </a:r>
            <a:endParaRPr lang="bg-BG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2578" y="1489436"/>
            <a:ext cx="4174284" cy="4460514"/>
            <a:chOff x="342578" y="1770257"/>
            <a:chExt cx="4174284" cy="3201823"/>
          </a:xfrm>
        </p:grpSpPr>
        <p:grpSp>
          <p:nvGrpSpPr>
            <p:cNvPr id="130" name="Group 129"/>
            <p:cNvGrpSpPr/>
            <p:nvPr/>
          </p:nvGrpSpPr>
          <p:grpSpPr>
            <a:xfrm>
              <a:off x="738458" y="1770257"/>
              <a:ext cx="3778404" cy="3201823"/>
              <a:chOff x="1403528" y="1772349"/>
              <a:chExt cx="3778404" cy="3201823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403528" y="1772349"/>
                <a:ext cx="3778404" cy="2736771"/>
                <a:chOff x="1369660" y="1675407"/>
                <a:chExt cx="3778404" cy="2736771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3963134" y="1675407"/>
                  <a:ext cx="1184930" cy="272531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accent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Final recipients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427466" y="1686859"/>
                  <a:ext cx="1184930" cy="272531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accent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Contr. in EUR mln and OPIC share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2698249" y="1675407"/>
                  <a:ext cx="1184930" cy="273677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accent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" name="Elbow Connector 5"/>
                <p:cNvCxnSpPr>
                  <a:endCxn id="92" idx="1"/>
                </p:cNvCxnSpPr>
                <p:nvPr/>
              </p:nvCxnSpPr>
              <p:spPr>
                <a:xfrm flipV="1">
                  <a:off x="1369660" y="2086015"/>
                  <a:ext cx="2661510" cy="1020151"/>
                </a:xfrm>
                <a:prstGeom prst="bentConnector3">
                  <a:avLst>
                    <a:gd name="adj1" fmla="val 5782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Elbow Connector 101"/>
                <p:cNvCxnSpPr>
                  <a:endCxn id="94" idx="1"/>
                </p:cNvCxnSpPr>
                <p:nvPr/>
              </p:nvCxnSpPr>
              <p:spPr>
                <a:xfrm flipV="1">
                  <a:off x="1369660" y="2502453"/>
                  <a:ext cx="2662396" cy="603713"/>
                </a:xfrm>
                <a:prstGeom prst="bentConnector3">
                  <a:avLst>
                    <a:gd name="adj1" fmla="val 5797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Elbow Connector 105"/>
                <p:cNvCxnSpPr>
                  <a:endCxn id="95" idx="1"/>
                </p:cNvCxnSpPr>
                <p:nvPr/>
              </p:nvCxnSpPr>
              <p:spPr>
                <a:xfrm flipV="1">
                  <a:off x="1369660" y="2917567"/>
                  <a:ext cx="2662396" cy="188599"/>
                </a:xfrm>
                <a:prstGeom prst="bentConnector3">
                  <a:avLst>
                    <a:gd name="adj1" fmla="val 5797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Elbow Connector 108"/>
                <p:cNvCxnSpPr>
                  <a:endCxn id="96" idx="1"/>
                </p:cNvCxnSpPr>
                <p:nvPr/>
              </p:nvCxnSpPr>
              <p:spPr>
                <a:xfrm>
                  <a:off x="1369660" y="3106166"/>
                  <a:ext cx="2662396" cy="224335"/>
                </a:xfrm>
                <a:prstGeom prst="bentConnector3">
                  <a:avLst>
                    <a:gd name="adj1" fmla="val 5797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lbow Connector 111"/>
                <p:cNvCxnSpPr>
                  <a:endCxn id="97" idx="1"/>
                </p:cNvCxnSpPr>
                <p:nvPr/>
              </p:nvCxnSpPr>
              <p:spPr>
                <a:xfrm>
                  <a:off x="1369660" y="3106166"/>
                  <a:ext cx="2662396" cy="637357"/>
                </a:xfrm>
                <a:prstGeom prst="bentConnector3">
                  <a:avLst>
                    <a:gd name="adj1" fmla="val 6115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Elbow Connector 114"/>
                <p:cNvCxnSpPr>
                  <a:endCxn id="98" idx="1"/>
                </p:cNvCxnSpPr>
                <p:nvPr/>
              </p:nvCxnSpPr>
              <p:spPr>
                <a:xfrm>
                  <a:off x="1369660" y="3106166"/>
                  <a:ext cx="2661510" cy="1071529"/>
                </a:xfrm>
                <a:prstGeom prst="bentConnector3">
                  <a:avLst>
                    <a:gd name="adj1" fmla="val 5782"/>
                  </a:avLst>
                </a:prstGeom>
                <a:ln w="12700">
                  <a:solidFill>
                    <a:schemeClr val="accent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tangle 46"/>
                <p:cNvSpPr/>
                <p:nvPr/>
              </p:nvSpPr>
              <p:spPr>
                <a:xfrm>
                  <a:off x="2750714" y="1886949"/>
                  <a:ext cx="1080000" cy="396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Technology transfer fund</a:t>
                  </a:r>
                  <a:endParaRPr lang="bg-BG" sz="9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1643786" y="2011883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045892" y="2010817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2750714" y="2305672"/>
                  <a:ext cx="1080000" cy="396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Acceleration &amp; Seed Fund</a:t>
                  </a:r>
                  <a:endParaRPr lang="bg-BG" sz="9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2750714" y="2718606"/>
                  <a:ext cx="1080000" cy="396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Venture capital fund </a:t>
                  </a:r>
                  <a:endParaRPr lang="bg-BG" sz="9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2750714" y="3131437"/>
                  <a:ext cx="1080000" cy="396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Mezzanine fund</a:t>
                  </a:r>
                  <a:endParaRPr lang="bg-BG" sz="9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750714" y="3547703"/>
                  <a:ext cx="1080000" cy="396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Capped portfolio guarantees *</a:t>
                  </a:r>
                  <a:endParaRPr lang="bg-BG" sz="9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750714" y="3969104"/>
                  <a:ext cx="1080000" cy="396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Microfinance risk sharing facility</a:t>
                  </a:r>
                  <a:endParaRPr lang="bg-BG" sz="9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045892" y="2421073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045892" y="2834007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045892" y="3266497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2046211" y="3663104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045892" y="4084505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0%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638107" y="2420888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55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634530" y="2836002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25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619672" y="3265934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40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619672" y="3664114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619672" y="4087695"/>
                  <a:ext cx="360000" cy="180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М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031170" y="1888015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 &amp; Large corporates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032056" y="2304453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</a:t>
                  </a:r>
                  <a:r>
                    <a:rPr lang="bg-BG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bg-BG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 OPIC’s context</a:t>
                  </a:r>
                  <a:r>
                    <a:rPr lang="bg-BG" sz="8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bg-BG" sz="8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032056" y="2719567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</a:t>
                  </a:r>
                  <a:r>
                    <a:rPr lang="bg-BG" sz="10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bg-BG" sz="10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 OPIC’s context</a:t>
                  </a: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4032056" y="3132501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</a:t>
                  </a:r>
                  <a:r>
                    <a:rPr lang="bg-BG" sz="10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bg-BG" sz="10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 OPIC’s context</a:t>
                  </a:r>
                  <a:r>
                    <a:rPr lang="bg-BG" sz="8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4032056" y="3545523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 &amp; Large corporates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031170" y="3979695"/>
                  <a:ext cx="1044000" cy="39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900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SMEs, primarily Micros</a:t>
                  </a:r>
                  <a:endParaRPr lang="bg-BG" sz="900" b="1" dirty="0">
                    <a:solidFill>
                      <a:srgbClr val="4F81B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5" name="Rectangle 124"/>
              <p:cNvSpPr/>
              <p:nvPr/>
            </p:nvSpPr>
            <p:spPr>
              <a:xfrm>
                <a:off x="1461334" y="4655228"/>
                <a:ext cx="3720598" cy="31894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Private contribution</a:t>
                </a:r>
                <a:r>
                  <a:rPr lang="bg-BG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bg-BG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bg-BG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approx.</a:t>
                </a:r>
                <a:r>
                  <a:rPr lang="bg-BG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 </a:t>
                </a:r>
                <a:r>
                  <a:rPr lang="en-US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410</a:t>
                </a:r>
                <a:r>
                  <a:rPr lang="bg-BG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bg-BG" sz="9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М)</a:t>
                </a:r>
                <a:endParaRPr lang="bg-BG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6" name="Elbow Connector 125"/>
              <p:cNvCxnSpPr>
                <a:stCxn id="125" idx="0"/>
                <a:endCxn id="100" idx="2"/>
              </p:cNvCxnSpPr>
              <p:nvPr/>
            </p:nvCxnSpPr>
            <p:spPr>
              <a:xfrm rot="5400000" flipH="1" flipV="1">
                <a:off x="3250053" y="4580700"/>
                <a:ext cx="146108" cy="2949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 rot="16200000">
              <a:off x="-827808" y="2940643"/>
              <a:ext cx="2736772" cy="396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OPIC Contribution</a:t>
              </a:r>
              <a:r>
                <a:rPr lang="bg-BG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bg-BG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bg-BG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 </a:t>
              </a:r>
              <a:r>
                <a:rPr lang="bg-BG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235 М)</a:t>
              </a:r>
              <a:endParaRPr lang="bg-BG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860032" y="1484784"/>
            <a:ext cx="3888681" cy="30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7800" indent="-177800" algn="just" eaLnBrk="1" fontAlgn="auto" hangingPunct="1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bg-BG" sz="1400" dirty="0" smtClean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OPIC </a:t>
            </a:r>
            <a:r>
              <a:rPr lang="en-US" altLang="bg-BG" sz="1400" dirty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contribution amounts to EUR 235 </a:t>
            </a:r>
            <a:r>
              <a:rPr lang="en-US" altLang="bg-BG" sz="1400" dirty="0" smtClean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mln allocated to seven </a:t>
            </a:r>
            <a:r>
              <a:rPr lang="en-US" altLang="bg-BG" sz="1400" dirty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financial instruments</a:t>
            </a:r>
          </a:p>
          <a:p>
            <a:pPr marL="177800" indent="-177800" algn="just" eaLnBrk="1" fontAlgn="auto" hangingPunct="1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bg-BG" sz="1400" dirty="0" smtClean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Minimum </a:t>
            </a:r>
            <a:r>
              <a:rPr lang="en-US" altLang="bg-BG" sz="1400" dirty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contribution from private investors is estimated at EUR </a:t>
            </a:r>
            <a:r>
              <a:rPr lang="en-US" altLang="bg-BG" sz="1400" dirty="0" smtClean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410 </a:t>
            </a:r>
            <a:r>
              <a:rPr lang="en-US" altLang="bg-BG" sz="1400" dirty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mln and hence, the cumulative support to be channeled to final recipients </a:t>
            </a:r>
            <a:r>
              <a:rPr lang="en-US" altLang="bg-BG" sz="1400" dirty="0" smtClean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totals </a:t>
            </a:r>
            <a:r>
              <a:rPr lang="en-US" altLang="bg-BG" sz="1400" dirty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EUR 575 mln</a:t>
            </a:r>
          </a:p>
          <a:p>
            <a:pPr marL="177800" indent="-177800" algn="just" eaLnBrk="1" fontAlgn="auto" hangingPunct="1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bg-BG" sz="1400" dirty="0" smtClean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Projected leverage </a:t>
            </a:r>
            <a:r>
              <a:rPr lang="en-US" altLang="bg-BG" sz="1400" dirty="0" smtClean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of the FIs – 2.45x</a:t>
            </a:r>
            <a:endParaRPr lang="en-US" altLang="bg-BG" sz="1400" dirty="0" smtClean="0">
              <a:solidFill>
                <a:srgbClr val="4F81B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77800" indent="-177800" algn="just" eaLnBrk="1" fontAlgn="auto" hangingPunct="1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bg-BG" sz="1400" dirty="0" smtClean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Envisaged marginal </a:t>
            </a:r>
            <a:r>
              <a:rPr lang="en-US" altLang="bg-BG" sz="1400" dirty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contribution from the financial intermediaries specifically which will be explored during the market test in further </a:t>
            </a:r>
            <a:r>
              <a:rPr lang="en-US" altLang="bg-BG" sz="1400" dirty="0" smtClean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details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15816" y="188640"/>
            <a:ext cx="583289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nstruments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OPIC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sp>
        <p:nvSpPr>
          <p:cNvPr id="46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2577" y="6021288"/>
            <a:ext cx="27363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FMFIB 2016</a:t>
            </a:r>
            <a:endParaRPr lang="bg-BG" sz="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393844"/>
            <a:ext cx="288281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5816" y="188640"/>
            <a:ext cx="58328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co-financing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OPIC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09299" y="980728"/>
            <a:ext cx="3902661" cy="4896544"/>
            <a:chOff x="309299" y="1232800"/>
            <a:chExt cx="3902661" cy="3070943"/>
          </a:xfrm>
        </p:grpSpPr>
        <p:sp>
          <p:nvSpPr>
            <p:cNvPr id="10" name="Rectangle 9"/>
            <p:cNvSpPr/>
            <p:nvPr/>
          </p:nvSpPr>
          <p:spPr>
            <a:xfrm>
              <a:off x="3130361" y="1232800"/>
              <a:ext cx="1081599" cy="396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 OPIC</a:t>
              </a:r>
              <a:endParaRPr lang="bg-BG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31960" y="2060848"/>
              <a:ext cx="1080000" cy="396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 of Funds</a:t>
              </a:r>
              <a:endParaRPr lang="bg-BG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31960" y="2888984"/>
              <a:ext cx="1080000" cy="396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instruments</a:t>
              </a:r>
              <a:endParaRPr lang="bg-BG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48361" y="3717032"/>
              <a:ext cx="1044000" cy="39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recipients</a:t>
              </a:r>
              <a:endParaRPr lang="bg-BG" sz="9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Elbow Connector 19"/>
            <p:cNvCxnSpPr/>
            <p:nvPr/>
          </p:nvCxnSpPr>
          <p:spPr>
            <a:xfrm rot="5400000">
              <a:off x="3438860" y="1840610"/>
              <a:ext cx="432136" cy="1270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381852" y="1696780"/>
              <a:ext cx="540000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 contr.</a:t>
              </a:r>
              <a:endParaRPr lang="bg-BG" sz="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Elbow Connector 29"/>
            <p:cNvCxnSpPr>
              <a:stCxn id="12" idx="2"/>
              <a:endCxn id="14" idx="0"/>
            </p:cNvCxnSpPr>
            <p:nvPr/>
          </p:nvCxnSpPr>
          <p:spPr>
            <a:xfrm rot="5400000">
              <a:off x="3455892" y="2672916"/>
              <a:ext cx="432136" cy="1270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14" idx="2"/>
              <a:endCxn id="16" idx="0"/>
            </p:cNvCxnSpPr>
            <p:nvPr/>
          </p:nvCxnSpPr>
          <p:spPr>
            <a:xfrm rot="5400000">
              <a:off x="3455137" y="3500209"/>
              <a:ext cx="432048" cy="159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400391" y="3348525"/>
              <a:ext cx="540000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  <a:endParaRPr lang="bg-BG" sz="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93765" y="2518297"/>
              <a:ext cx="540000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 contr.</a:t>
              </a:r>
              <a:endParaRPr lang="bg-BG" sz="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9299" y="2074696"/>
              <a:ext cx="1604487" cy="39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 Finance Institutions</a:t>
              </a:r>
              <a:endParaRPr lang="bg-BG" sz="9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Elbow Connector 36"/>
            <p:cNvCxnSpPr>
              <a:stCxn id="36" idx="3"/>
              <a:endCxn id="12" idx="1"/>
            </p:cNvCxnSpPr>
            <p:nvPr/>
          </p:nvCxnSpPr>
          <p:spPr>
            <a:xfrm flipV="1">
              <a:off x="1913786" y="2258848"/>
              <a:ext cx="1218174" cy="1384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051720" y="2132848"/>
              <a:ext cx="940472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Co-financing</a:t>
              </a:r>
              <a:endParaRPr lang="bg-BG" sz="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3528" y="2562970"/>
              <a:ext cx="1592643" cy="10801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Intermediaries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development institutions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Private companies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Net Worth Individuals</a:t>
              </a:r>
              <a:endParaRPr lang="en-US" sz="9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Elbow Connector 39"/>
            <p:cNvCxnSpPr>
              <a:stCxn id="39" idx="3"/>
              <a:endCxn id="14" idx="1"/>
            </p:cNvCxnSpPr>
            <p:nvPr/>
          </p:nvCxnSpPr>
          <p:spPr>
            <a:xfrm flipV="1">
              <a:off x="1916171" y="3086984"/>
              <a:ext cx="1215789" cy="16045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2051720" y="2961100"/>
              <a:ext cx="940472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Co-financing</a:t>
              </a:r>
              <a:endParaRPr lang="bg-BG" sz="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0222" y="3691631"/>
              <a:ext cx="1592643" cy="612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Private and institutional investors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Banks</a:t>
              </a:r>
              <a:endParaRPr lang="bg-BG" sz="9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Own funds</a:t>
              </a:r>
              <a:endParaRPr lang="bg-BG" sz="9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Elbow Connector 49"/>
            <p:cNvCxnSpPr/>
            <p:nvPr/>
          </p:nvCxnSpPr>
          <p:spPr>
            <a:xfrm flipV="1">
              <a:off x="1924638" y="3914916"/>
              <a:ext cx="1215789" cy="16045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2060187" y="3789032"/>
              <a:ext cx="940472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4F81B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Co-financing</a:t>
              </a:r>
              <a:endParaRPr lang="bg-BG" sz="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4788024" y="1302043"/>
            <a:ext cx="3960690" cy="47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7800" indent="-177800" algn="just" fontAlgn="auto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envisages for FMFIB to procure minimal financial leverage to OPIC’s contribution re. each instrument</a:t>
            </a:r>
          </a:p>
          <a:p>
            <a:pPr marL="177800" indent="-177800" algn="just" fontAlgn="auto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options are contemplated for the attracting of co-financing from public and private partners, i.e. on </a:t>
            </a:r>
            <a:r>
              <a:rPr lang="en-US" sz="14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FoF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Financial Intermediaries and on Final recipients levels</a:t>
            </a:r>
            <a:endParaRPr lang="bg-BG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 fontAlgn="auto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partners at </a:t>
            </a:r>
            <a:r>
              <a:rPr lang="en-US" sz="14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FoF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encompass IFIs present on the local market</a:t>
            </a:r>
            <a:endParaRPr lang="bg-BG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 fontAlgn="auto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defines potential co-financing partners at financial instrument level as own contribution, IFIs, local financial institutions (including development banks) as well as other private local and international investors</a:t>
            </a:r>
            <a:endParaRPr lang="bg-BG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 fontAlgn="auto">
              <a:spcBef>
                <a:spcPct val="35000"/>
              </a:spcBef>
              <a:spcAft>
                <a:spcPts val="12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Considerable leverage anticipated on final recipients level in light of the expected additional co-financing, including recipients own funds</a:t>
            </a:r>
            <a:endParaRPr lang="ru-RU" altLang="bg-BG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sp>
        <p:nvSpPr>
          <p:cNvPr id="25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9299" y="6021288"/>
            <a:ext cx="27363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FMFIB 2016</a:t>
            </a:r>
            <a:endParaRPr lang="bg-BG" sz="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393844"/>
            <a:ext cx="288281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393844"/>
            <a:ext cx="288281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12193"/>
            <a:ext cx="518457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- OPRG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7573811"/>
              </p:ext>
            </p:extLst>
          </p:nvPr>
        </p:nvGraphicFramePr>
        <p:xfrm>
          <a:off x="899592" y="1124744"/>
          <a:ext cx="561512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971600" y="4149080"/>
            <a:ext cx="5544616" cy="792088"/>
            <a:chOff x="-48345" y="1027030"/>
            <a:chExt cx="6119073" cy="792088"/>
          </a:xfrm>
        </p:grpSpPr>
        <p:sp>
          <p:nvSpPr>
            <p:cNvPr id="22" name="Rounded Rectangle 21"/>
            <p:cNvSpPr/>
            <p:nvPr/>
          </p:nvSpPr>
          <p:spPr>
            <a:xfrm>
              <a:off x="-48345" y="1027030"/>
              <a:ext cx="6091106" cy="77926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bg-BG" dirty="0"/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25270" y="1085506"/>
              <a:ext cx="6045458" cy="733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smtClean="0">
                  <a:latin typeface="Arial" panose="020B0604020202020204" pitchFamily="34" charset="0"/>
                  <a:cs typeface="Arial" panose="020B0604020202020204" pitchFamily="34" charset="0"/>
                </a:rPr>
                <a:t>Private Investors, Individuals, Public Private Partnerships, Municipalities</a:t>
              </a:r>
              <a:endParaRPr lang="bg-BG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47664" y="5042304"/>
            <a:ext cx="1484214" cy="1050992"/>
            <a:chOff x="2446" y="992360"/>
            <a:chExt cx="1141511" cy="159992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" name="Rounded Rectangle 28"/>
            <p:cNvSpPr/>
            <p:nvPr/>
          </p:nvSpPr>
          <p:spPr>
            <a:xfrm>
              <a:off x="2446" y="992360"/>
              <a:ext cx="1141511" cy="1599927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35880" y="1025794"/>
              <a:ext cx="1074643" cy="15330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Urban Development</a:t>
              </a:r>
              <a:endParaRPr lang="bg-BG" sz="1000" b="1" kern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000" kern="120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000" kern="120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urban transportation</a:t>
              </a:r>
              <a:r>
                <a:rPr lang="bg-BG" sz="1000" kern="120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000" kern="120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economical zones</a:t>
              </a:r>
              <a:r>
                <a:rPr lang="bg-BG" sz="1000" kern="120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000" kern="120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sport and cultural infrastructure</a:t>
              </a:r>
              <a:r>
                <a:rPr lang="bg-BG" sz="100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bg-BG" sz="10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031878" y="5042304"/>
            <a:ext cx="1484214" cy="1050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</a:t>
            </a:r>
            <a:r>
              <a:rPr lang="bg-BG" sz="1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(ЕЕ) </a:t>
            </a:r>
            <a:r>
              <a:rPr lang="en-US" sz="1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 dormitories and single-family residential buildings</a:t>
            </a:r>
            <a:endParaRPr lang="bg-BG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44046" y="5042304"/>
            <a:ext cx="1484214" cy="1050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Development and Cultural Heritage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 and CH)</a:t>
            </a:r>
            <a:endParaRPr lang="bg-BG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99992" y="3872081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Guarantees</a:t>
            </a:r>
            <a:endParaRPr lang="bg-BG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635896" y="3475727"/>
            <a:ext cx="0" cy="31331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403648" y="3778582"/>
            <a:ext cx="3295596" cy="1045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555776" y="3501008"/>
            <a:ext cx="0" cy="28803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716016" y="3501008"/>
            <a:ext cx="0" cy="28803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569746" y="3872081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Low-interest Loans</a:t>
            </a:r>
            <a:endParaRPr lang="bg-BG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1403648" y="3501008"/>
            <a:ext cx="0" cy="28803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926237" y="1196752"/>
            <a:ext cx="1484214" cy="740997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Authority</a:t>
            </a:r>
            <a:endParaRPr lang="bg-BG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851920" y="6237312"/>
            <a:ext cx="468052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851920" y="6093296"/>
            <a:ext cx="0" cy="14401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292080" y="6093296"/>
            <a:ext cx="0" cy="14401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802479" y="5518973"/>
            <a:ext cx="1729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to municipalities for EE, T and CH</a:t>
            </a:r>
            <a:endParaRPr lang="bg-BG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1403648" y="1916832"/>
            <a:ext cx="0" cy="14401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2555776" y="1916832"/>
            <a:ext cx="0" cy="14401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707904" y="1916832"/>
            <a:ext cx="0" cy="14401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4860032" y="1916832"/>
            <a:ext cx="0" cy="14401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012160" y="1916832"/>
            <a:ext cx="0" cy="14401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6948264" y="3212976"/>
            <a:ext cx="1484214" cy="74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Attracted additional funding</a:t>
            </a:r>
            <a:endParaRPr lang="bg-BG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6516216" y="1567250"/>
            <a:ext cx="410021" cy="1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5868144" y="3421615"/>
            <a:ext cx="0" cy="76066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3131840" y="3789040"/>
            <a:ext cx="0" cy="393235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410451" y="1556792"/>
            <a:ext cx="121989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8532440" y="1556792"/>
            <a:ext cx="0" cy="468052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1619672" y="3583475"/>
            <a:ext cx="5328592" cy="2"/>
          </a:xfrm>
          <a:prstGeom prst="line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V="1">
            <a:off x="1619672" y="3421616"/>
            <a:ext cx="0" cy="161861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771800" y="3421615"/>
            <a:ext cx="0" cy="16186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3923928" y="3429000"/>
            <a:ext cx="0" cy="16186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V="1">
            <a:off x="5076056" y="3429000"/>
            <a:ext cx="0" cy="16186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V="1">
            <a:off x="6156176" y="3429000"/>
            <a:ext cx="0" cy="16186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sp>
        <p:nvSpPr>
          <p:cNvPr id="44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3528" y="6216833"/>
            <a:ext cx="27363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FMFIB 2016</a:t>
            </a:r>
            <a:endParaRPr lang="bg-BG" sz="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35443" y="3510533"/>
            <a:ext cx="2109667" cy="11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bg-BG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610" y="764704"/>
            <a:ext cx="3882028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>
                <a:solidFill>
                  <a:srgbClr val="1F497D">
                    <a:lumMod val="50000"/>
                  </a:srgbClr>
                </a:solidFill>
              </a:rPr>
              <a:t>Management structure of the FoF in the context of OPHRD</a:t>
            </a:r>
            <a:endParaRPr lang="bg-BG" sz="1600" dirty="0">
              <a:solidFill>
                <a:srgbClr val="1F497D">
                  <a:lumMod val="50000"/>
                </a:srgbClr>
              </a:solidFill>
            </a:endParaRPr>
          </a:p>
          <a:p>
            <a:endParaRPr lang="bg-BG" dirty="0"/>
          </a:p>
        </p:txBody>
      </p:sp>
      <p:sp>
        <p:nvSpPr>
          <p:cNvPr id="10" name="Rectangle 9"/>
          <p:cNvSpPr/>
          <p:nvPr/>
        </p:nvSpPr>
        <p:spPr>
          <a:xfrm>
            <a:off x="371153" y="1268760"/>
            <a:ext cx="3758261" cy="346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Managing Authority, OPHRD</a:t>
            </a:r>
            <a:endParaRPr lang="bg-BG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494" y="2596224"/>
            <a:ext cx="1688258" cy="47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smtClean="0">
                <a:latin typeface="Arial" panose="020B0604020202020204" pitchFamily="34" charset="0"/>
                <a:cs typeface="Arial" panose="020B0604020202020204" pitchFamily="34" charset="0"/>
              </a:rPr>
              <a:t>Fund of Funds</a:t>
            </a:r>
            <a:endParaRPr lang="bg-BG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840" y="2596224"/>
            <a:ext cx="987406" cy="47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smtClean="0">
                <a:latin typeface="Arial" panose="020B0604020202020204" pitchFamily="34" charset="0"/>
                <a:cs typeface="Arial" panose="020B0604020202020204" pitchFamily="34" charset="0"/>
              </a:rPr>
              <a:t>FMFIB</a:t>
            </a:r>
            <a:endParaRPr lang="bg-BG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059" y="5559910"/>
            <a:ext cx="2032300" cy="2363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Recipients</a:t>
            </a:r>
            <a:endParaRPr lang="bg-BG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4132" y="1956990"/>
            <a:ext cx="954639" cy="30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Agreement</a:t>
            </a:r>
            <a:endParaRPr lang="bg-BG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3512997" y="1689002"/>
            <a:ext cx="257856" cy="17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Right Arrow 21"/>
          <p:cNvSpPr/>
          <p:nvPr/>
        </p:nvSpPr>
        <p:spPr>
          <a:xfrm rot="16200000">
            <a:off x="3512997" y="2348829"/>
            <a:ext cx="257856" cy="17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6" name="Elbow Connector 25"/>
          <p:cNvCxnSpPr>
            <a:stCxn id="11" idx="2"/>
            <a:endCxn id="52" idx="0"/>
          </p:cNvCxnSpPr>
          <p:nvPr/>
        </p:nvCxnSpPr>
        <p:spPr>
          <a:xfrm rot="5400000">
            <a:off x="1272164" y="3287073"/>
            <a:ext cx="441573" cy="534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123008" y="3099743"/>
            <a:ext cx="756000" cy="30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endParaRPr lang="bg-BG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FoF</a:t>
            </a:r>
            <a:endParaRPr lang="bg-BG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0032" y="1268760"/>
            <a:ext cx="3888433" cy="333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92500" algn="l"/>
              </a:tabLst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financed through OPHRD are :</a:t>
            </a:r>
            <a:endParaRPr lang="bg-BG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2" indent="-180975" algn="just">
              <a:spcBef>
                <a:spcPts val="300"/>
              </a:spcBef>
              <a:buFont typeface="Arial" panose="020B0604020202020204" pitchFamily="34" charset="0"/>
              <a:buChar char="−"/>
              <a:tabLst>
                <a:tab pos="3492500" algn="l"/>
              </a:tabLst>
            </a:pPr>
            <a:r>
              <a:rPr lang="en-US" sz="14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Microfinancing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risk sharing</a:t>
            </a:r>
            <a:r>
              <a:rPr lang="bg-BG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27</a:t>
            </a:r>
            <a:r>
              <a:rPr lang="bg-BG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bg-BG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bg-BG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2" indent="-180975" algn="just">
              <a:spcBef>
                <a:spcPts val="300"/>
              </a:spcBef>
              <a:buFont typeface="Arial" panose="020B0604020202020204" pitchFamily="34" charset="0"/>
              <a:buChar char="−"/>
              <a:tabLst>
                <a:tab pos="3492500" algn="l"/>
              </a:tabLst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Capped Portfolio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Guarantees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8.8</a:t>
            </a:r>
            <a:r>
              <a:rPr lang="bg-BG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bg-BG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92500" algn="l"/>
              </a:tabLst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OPHRD supports the achievement of national goals in the field of employment, preventing poverty and social exclusion in the context of the strategy “Europe 2020”</a:t>
            </a: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92500" algn="l"/>
              </a:tabLst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76% of the population between 20 and 64 years of age to be in employment by 2020</a:t>
            </a: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92500" algn="l"/>
              </a:tabLst>
            </a:pP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the number of people in poverty by 260,000 people by 2020</a:t>
            </a:r>
            <a:endParaRPr lang="bg-BG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15816" y="188640"/>
            <a:ext cx="561662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Instruments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- OPHRD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1153" y="1918667"/>
            <a:ext cx="1080120" cy="488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Microfinancing with risk sharing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 </a:t>
            </a:r>
            <a:r>
              <a:rPr lang="bg-BG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</a:t>
            </a:r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uros</a:t>
            </a:r>
            <a:endParaRPr lang="bg-BG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3281" y="1921718"/>
            <a:ext cx="1080120" cy="488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Capped Portfolio Guarantees</a:t>
            </a:r>
          </a:p>
          <a:p>
            <a:pPr algn="ctr"/>
            <a:r>
              <a:rPr lang="bg-BG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8.8 М </a:t>
            </a:r>
            <a:r>
              <a:rPr lang="en-US" sz="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uros</a:t>
            </a:r>
            <a:endParaRPr lang="bg-BG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Elbow Connector 34"/>
          <p:cNvCxnSpPr>
            <a:stCxn id="30" idx="2"/>
            <a:endCxn id="11" idx="0"/>
          </p:cNvCxnSpPr>
          <p:nvPr/>
        </p:nvCxnSpPr>
        <p:spPr>
          <a:xfrm rot="16200000" flipH="1">
            <a:off x="1108892" y="2209492"/>
            <a:ext cx="189053" cy="58441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1" idx="2"/>
            <a:endCxn id="11" idx="0"/>
          </p:cNvCxnSpPr>
          <p:nvPr/>
        </p:nvCxnSpPr>
        <p:spPr>
          <a:xfrm rot="5400000">
            <a:off x="1686481" y="2219364"/>
            <a:ext cx="186002" cy="56771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Arrow 45"/>
          <p:cNvSpPr/>
          <p:nvPr/>
        </p:nvSpPr>
        <p:spPr>
          <a:xfrm rot="5400000">
            <a:off x="791345" y="1681254"/>
            <a:ext cx="257856" cy="17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7" name="Right Arrow 46"/>
          <p:cNvSpPr/>
          <p:nvPr/>
        </p:nvSpPr>
        <p:spPr>
          <a:xfrm rot="5400000">
            <a:off x="1954647" y="1689001"/>
            <a:ext cx="257856" cy="17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8" name="Rectangle 47"/>
          <p:cNvSpPr/>
          <p:nvPr/>
        </p:nvSpPr>
        <p:spPr>
          <a:xfrm>
            <a:off x="471736" y="3592065"/>
            <a:ext cx="987406" cy="47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smtClean="0">
                <a:latin typeface="Arial" panose="020B0604020202020204" pitchFamily="34" charset="0"/>
                <a:cs typeface="Arial" panose="020B0604020202020204" pitchFamily="34" charset="0"/>
              </a:rPr>
              <a:t>Financial Intermediary 1</a:t>
            </a:r>
            <a:endParaRPr lang="bg-BG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07924" y="3592065"/>
            <a:ext cx="987406" cy="47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Financial Intermediary </a:t>
            </a:r>
            <a:r>
              <a:rPr lang="en-US" sz="9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bg-BG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1261" y="4118374"/>
            <a:ext cx="987406" cy="47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Financial Intermediary </a:t>
            </a:r>
            <a:r>
              <a:rPr lang="en-US" sz="9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bg-BG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09953" y="4118374"/>
            <a:ext cx="987406" cy="47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Financial Intermediary </a:t>
            </a:r>
            <a:r>
              <a:rPr lang="en-US" sz="900" b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bg-BG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Elbow Connector 54"/>
          <p:cNvCxnSpPr>
            <a:stCxn id="12" idx="2"/>
            <a:endCxn id="52" idx="3"/>
          </p:cNvCxnSpPr>
          <p:nvPr/>
        </p:nvCxnSpPr>
        <p:spPr>
          <a:xfrm rot="5400000">
            <a:off x="2585541" y="3028530"/>
            <a:ext cx="999573" cy="1080433"/>
          </a:xfrm>
          <a:prstGeom prst="bentConnector2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286402" y="3189869"/>
            <a:ext cx="678281" cy="319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endParaRPr lang="bg-BG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86401" y="3888272"/>
            <a:ext cx="678281" cy="367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Management</a:t>
            </a:r>
            <a:endParaRPr lang="bg-BG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88235" y="3539071"/>
            <a:ext cx="678281" cy="319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  <a:endParaRPr lang="bg-BG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Elbow Connector 60"/>
          <p:cNvCxnSpPr>
            <a:stCxn id="12" idx="1"/>
            <a:endCxn id="11" idx="3"/>
          </p:cNvCxnSpPr>
          <p:nvPr/>
        </p:nvCxnSpPr>
        <p:spPr>
          <a:xfrm rot="10800000">
            <a:off x="2339752" y="2832592"/>
            <a:ext cx="792088" cy="1270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445668" y="2691701"/>
            <a:ext cx="658333" cy="30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  <a:endParaRPr lang="bg-BG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71736" y="4941168"/>
            <a:ext cx="2023594" cy="30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Microcredit Portfolio</a:t>
            </a:r>
            <a:endParaRPr lang="bg-BG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ight Arrow 77"/>
          <p:cNvSpPr/>
          <p:nvPr/>
        </p:nvSpPr>
        <p:spPr>
          <a:xfrm rot="5400000">
            <a:off x="836510" y="4697799"/>
            <a:ext cx="257856" cy="17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9" name="Right Arrow 78"/>
          <p:cNvSpPr/>
          <p:nvPr/>
        </p:nvSpPr>
        <p:spPr>
          <a:xfrm rot="5400000">
            <a:off x="1907022" y="4694287"/>
            <a:ext cx="257856" cy="17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0" name="Right Arrow 79"/>
          <p:cNvSpPr/>
          <p:nvPr/>
        </p:nvSpPr>
        <p:spPr>
          <a:xfrm rot="5400000">
            <a:off x="522565" y="5319028"/>
            <a:ext cx="257856" cy="17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1" name="Right Arrow 80"/>
          <p:cNvSpPr/>
          <p:nvPr/>
        </p:nvSpPr>
        <p:spPr>
          <a:xfrm rot="5400000">
            <a:off x="924474" y="5319028"/>
            <a:ext cx="257856" cy="17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2" name="Right Arrow 81"/>
          <p:cNvSpPr/>
          <p:nvPr/>
        </p:nvSpPr>
        <p:spPr>
          <a:xfrm rot="5400000">
            <a:off x="1326383" y="5319028"/>
            <a:ext cx="257856" cy="17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3" name="Right Arrow 82"/>
          <p:cNvSpPr/>
          <p:nvPr/>
        </p:nvSpPr>
        <p:spPr>
          <a:xfrm rot="5400000">
            <a:off x="1728292" y="5319028"/>
            <a:ext cx="257856" cy="17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4" name="Right Arrow 83"/>
          <p:cNvSpPr/>
          <p:nvPr/>
        </p:nvSpPr>
        <p:spPr>
          <a:xfrm rot="5400000">
            <a:off x="2130202" y="5319028"/>
            <a:ext cx="257856" cy="1755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0" name="TextBox 39"/>
          <p:cNvSpPr txBox="1"/>
          <p:nvPr/>
        </p:nvSpPr>
        <p:spPr>
          <a:xfrm>
            <a:off x="1115616" y="184865"/>
            <a:ext cx="1512168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solidFill>
                  <a:srgbClr val="002060"/>
                </a:solidFill>
              </a:rPr>
              <a:t>Fund Manager of Financial Instruments in Bulgaria</a:t>
            </a:r>
            <a:endParaRPr lang="bg-BG" sz="900" b="1">
              <a:solidFill>
                <a:srgbClr val="002060"/>
              </a:solidFill>
            </a:endParaRPr>
          </a:p>
        </p:txBody>
      </p:sp>
      <p:sp>
        <p:nvSpPr>
          <p:cNvPr id="41" name="Slide Number Placeholder 1"/>
          <p:cNvSpPr txBox="1">
            <a:spLocks/>
          </p:cNvSpPr>
          <p:nvPr/>
        </p:nvSpPr>
        <p:spPr>
          <a:xfrm>
            <a:off x="223002" y="6399506"/>
            <a:ext cx="4476242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CCI FRANCE BULGARIE : FMFIB Presentation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393844"/>
            <a:ext cx="360289" cy="365760"/>
          </a:xfrm>
        </p:spPr>
        <p:txBody>
          <a:bodyPr/>
          <a:lstStyle/>
          <a:p>
            <a:fld id="{D7E63A33-8271-4DD0-9C48-789913D7C115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6113621"/>
            <a:ext cx="27363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FMFIB 2016</a:t>
            </a:r>
            <a:endParaRPr lang="bg-BG" sz="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7937</TotalTime>
  <Words>1683</Words>
  <Application>Microsoft Office PowerPoint</Application>
  <PresentationFormat>On-screen Show (4:3)</PresentationFormat>
  <Paragraphs>313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Origin</vt:lpstr>
      <vt:lpstr>EU funds for the business in Bulgaria 14 October 2016 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мениджър на финансови инструменти в България</dc:title>
  <dc:creator>IIvanova</dc:creator>
  <cp:lastModifiedBy>Iliya Mihov</cp:lastModifiedBy>
  <cp:revision>811</cp:revision>
  <cp:lastPrinted>2016-10-13T14:15:09Z</cp:lastPrinted>
  <dcterms:created xsi:type="dcterms:W3CDTF">2016-04-19T13:16:26Z</dcterms:created>
  <dcterms:modified xsi:type="dcterms:W3CDTF">2016-10-13T14:30:03Z</dcterms:modified>
</cp:coreProperties>
</file>